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306" r:id="rId4"/>
    <p:sldId id="327" r:id="rId5"/>
    <p:sldId id="328" r:id="rId6"/>
    <p:sldId id="329" r:id="rId7"/>
    <p:sldId id="270" r:id="rId8"/>
    <p:sldId id="273" r:id="rId9"/>
    <p:sldId id="330" r:id="rId10"/>
    <p:sldId id="340" r:id="rId11"/>
    <p:sldId id="332" r:id="rId12"/>
    <p:sldId id="331" r:id="rId13"/>
    <p:sldId id="333" r:id="rId14"/>
    <p:sldId id="341" r:id="rId15"/>
    <p:sldId id="334" r:id="rId16"/>
    <p:sldId id="336" r:id="rId17"/>
    <p:sldId id="342" r:id="rId18"/>
    <p:sldId id="343" r:id="rId19"/>
    <p:sldId id="344" r:id="rId20"/>
    <p:sldId id="345" r:id="rId21"/>
    <p:sldId id="348" r:id="rId22"/>
    <p:sldId id="346" r:id="rId23"/>
    <p:sldId id="347" r:id="rId24"/>
    <p:sldId id="349" r:id="rId25"/>
    <p:sldId id="351" r:id="rId26"/>
    <p:sldId id="350" r:id="rId27"/>
    <p:sldId id="352" r:id="rId28"/>
    <p:sldId id="338" r:id="rId29"/>
    <p:sldId id="339" r:id="rId30"/>
    <p:sldId id="353" r:id="rId31"/>
    <p:sldId id="354" r:id="rId32"/>
    <p:sldId id="355" r:id="rId33"/>
  </p:sldIdLst>
  <p:sldSz cx="9144000" cy="6858000" type="screen4x3"/>
  <p:notesSz cx="6858000" cy="9144000"/>
  <p:defaultTextStyle>
    <a:defPPr>
      <a:defRPr lang="sv-SE"/>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5553" autoAdjust="0"/>
  </p:normalViewPr>
  <p:slideViewPr>
    <p:cSldViewPr>
      <p:cViewPr varScale="1">
        <p:scale>
          <a:sx n="73" d="100"/>
          <a:sy n="73" d="100"/>
        </p:scale>
        <p:origin x="1766"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råke Persson" userId="bf009592b77441f7" providerId="LiveId" clId="{A1BBE386-04C1-4931-9FD0-AF04FACF927E}"/>
    <pc:docChg chg="modSld">
      <pc:chgData name="Peråke Persson" userId="bf009592b77441f7" providerId="LiveId" clId="{A1BBE386-04C1-4931-9FD0-AF04FACF927E}" dt="2024-03-18T09:14:36.983" v="279" actId="20577"/>
      <pc:docMkLst>
        <pc:docMk/>
      </pc:docMkLst>
      <pc:sldChg chg="modSp mod">
        <pc:chgData name="Peråke Persson" userId="bf009592b77441f7" providerId="LiveId" clId="{A1BBE386-04C1-4931-9FD0-AF04FACF927E}" dt="2024-03-18T09:06:12.697" v="3" actId="20577"/>
        <pc:sldMkLst>
          <pc:docMk/>
          <pc:sldMk cId="0" sldId="256"/>
        </pc:sldMkLst>
        <pc:spChg chg="mod">
          <ac:chgData name="Peråke Persson" userId="bf009592b77441f7" providerId="LiveId" clId="{A1BBE386-04C1-4931-9FD0-AF04FACF927E}" dt="2024-03-18T09:06:12.697" v="3" actId="20577"/>
          <ac:spMkLst>
            <pc:docMk/>
            <pc:sldMk cId="0" sldId="256"/>
            <ac:spMk id="3074" creationId="{9AFBD6B6-B109-D513-0F85-D7E9B3E9A69D}"/>
          </ac:spMkLst>
        </pc:spChg>
      </pc:sldChg>
      <pc:sldChg chg="modSp mod">
        <pc:chgData name="Peråke Persson" userId="bf009592b77441f7" providerId="LiveId" clId="{A1BBE386-04C1-4931-9FD0-AF04FACF927E}" dt="2024-03-18T09:14:36.983" v="279" actId="20577"/>
        <pc:sldMkLst>
          <pc:docMk/>
          <pc:sldMk cId="0" sldId="257"/>
        </pc:sldMkLst>
        <pc:spChg chg="mod">
          <ac:chgData name="Peråke Persson" userId="bf009592b77441f7" providerId="LiveId" clId="{A1BBE386-04C1-4931-9FD0-AF04FACF927E}" dt="2024-03-18T09:14:36.983" v="279" actId="20577"/>
          <ac:spMkLst>
            <pc:docMk/>
            <pc:sldMk cId="0" sldId="257"/>
            <ac:spMk id="4100" creationId="{2291796F-2339-E7AC-7C95-BDF48FF4322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8FC8989C-3F64-3AB9-D479-5A04F753BAD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sv-SE"/>
          </a:p>
        </p:txBody>
      </p:sp>
      <p:sp>
        <p:nvSpPr>
          <p:cNvPr id="3" name="Platshållare för datum 2">
            <a:extLst>
              <a:ext uri="{FF2B5EF4-FFF2-40B4-BE49-F238E27FC236}">
                <a16:creationId xmlns:a16="http://schemas.microsoft.com/office/drawing/2014/main" id="{AD7CA322-A1FF-4948-52C1-67A305037D01}"/>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590E5040-D69F-4D67-A95C-60E9E9620295}" type="datetimeFigureOut">
              <a:rPr lang="sv-SE"/>
              <a:pPr>
                <a:defRPr/>
              </a:pPr>
              <a:t>2024-03-20</a:t>
            </a:fld>
            <a:endParaRPr lang="sv-SE"/>
          </a:p>
        </p:txBody>
      </p:sp>
      <p:sp>
        <p:nvSpPr>
          <p:cNvPr id="4" name="Platshållare för bildobjekt 3">
            <a:extLst>
              <a:ext uri="{FF2B5EF4-FFF2-40B4-BE49-F238E27FC236}">
                <a16:creationId xmlns:a16="http://schemas.microsoft.com/office/drawing/2014/main" id="{8B89AA54-8280-B4CA-0003-5AD69264D7A5}"/>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sv-SE" noProof="0"/>
          </a:p>
        </p:txBody>
      </p:sp>
      <p:sp>
        <p:nvSpPr>
          <p:cNvPr id="5" name="Platshållare för anteckningar 4">
            <a:extLst>
              <a:ext uri="{FF2B5EF4-FFF2-40B4-BE49-F238E27FC236}">
                <a16:creationId xmlns:a16="http://schemas.microsoft.com/office/drawing/2014/main" id="{6BBFA090-560D-8A27-2DFE-23FE0997243A}"/>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6" name="Platshållare för sidfot 5">
            <a:extLst>
              <a:ext uri="{FF2B5EF4-FFF2-40B4-BE49-F238E27FC236}">
                <a16:creationId xmlns:a16="http://schemas.microsoft.com/office/drawing/2014/main" id="{84CAB43A-2F8F-71B1-CAC9-3356806F491A}"/>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sv-SE"/>
          </a:p>
        </p:txBody>
      </p:sp>
      <p:sp>
        <p:nvSpPr>
          <p:cNvPr id="7" name="Platshållare för bildnummer 6">
            <a:extLst>
              <a:ext uri="{FF2B5EF4-FFF2-40B4-BE49-F238E27FC236}">
                <a16:creationId xmlns:a16="http://schemas.microsoft.com/office/drawing/2014/main" id="{3E71FF17-7FEF-BD3D-08D2-0572E3C546C3}"/>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1E47CD78-26BB-47EE-ABC7-02BD471A853B}" type="slidenum">
              <a:rPr lang="sv-SE" altLang="sv-SE"/>
              <a:pPr>
                <a:defRPr/>
              </a:pPr>
              <a:t>‹#›</a:t>
            </a:fld>
            <a:endParaRPr lang="sv-SE" altLang="sv-S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latshållare för bildobjekt 1">
            <a:extLst>
              <a:ext uri="{FF2B5EF4-FFF2-40B4-BE49-F238E27FC236}">
                <a16:creationId xmlns:a16="http://schemas.microsoft.com/office/drawing/2014/main" id="{30775AD9-23C2-22EB-81CF-F259469EDDC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Platshållare för anteckningar 2">
            <a:extLst>
              <a:ext uri="{FF2B5EF4-FFF2-40B4-BE49-F238E27FC236}">
                <a16:creationId xmlns:a16="http://schemas.microsoft.com/office/drawing/2014/main" id="{2051C0A4-2D17-9860-4C94-EA5A4BAEABA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sv-SE"/>
              <a:t>I Trapeze länk fallet vill vi även ha en lista på använda paraservice och vad för id som det ska bekräftas med. </a:t>
            </a:r>
          </a:p>
          <a:p>
            <a:endParaRPr lang="sv-SE" altLang="sv-SE" dirty="0"/>
          </a:p>
        </p:txBody>
      </p:sp>
      <p:sp>
        <p:nvSpPr>
          <p:cNvPr id="6148" name="Platshållare för bildnummer 3">
            <a:extLst>
              <a:ext uri="{FF2B5EF4-FFF2-40B4-BE49-F238E27FC236}">
                <a16:creationId xmlns:a16="http://schemas.microsoft.com/office/drawing/2014/main" id="{534A9620-31C2-A46A-9F65-A7FD433C090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F5E2126-360E-4E97-A2AC-B081D903C5D8}" type="slidenum">
              <a:rPr lang="sv-SE" altLang="sv-SE" smtClean="0"/>
              <a:pPr/>
              <a:t>7</a:t>
            </a:fld>
            <a:endParaRPr lang="sv-SE" altLang="sv-SE"/>
          </a:p>
        </p:txBody>
      </p:sp>
    </p:spTree>
    <p:extLst>
      <p:ext uri="{BB962C8B-B14F-4D97-AF65-F5344CB8AC3E}">
        <p14:creationId xmlns:p14="http://schemas.microsoft.com/office/powerpoint/2010/main" val="35112929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latshållare för bildobjekt 1">
            <a:extLst>
              <a:ext uri="{FF2B5EF4-FFF2-40B4-BE49-F238E27FC236}">
                <a16:creationId xmlns:a16="http://schemas.microsoft.com/office/drawing/2014/main" id="{30775AD9-23C2-22EB-81CF-F259469EDDC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Platshållare för anteckningar 2">
            <a:extLst>
              <a:ext uri="{FF2B5EF4-FFF2-40B4-BE49-F238E27FC236}">
                <a16:creationId xmlns:a16="http://schemas.microsoft.com/office/drawing/2014/main" id="{2051C0A4-2D17-9860-4C94-EA5A4BAEABA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dirty="0"/>
          </a:p>
        </p:txBody>
      </p:sp>
      <p:sp>
        <p:nvSpPr>
          <p:cNvPr id="6148" name="Platshållare för bildnummer 3">
            <a:extLst>
              <a:ext uri="{FF2B5EF4-FFF2-40B4-BE49-F238E27FC236}">
                <a16:creationId xmlns:a16="http://schemas.microsoft.com/office/drawing/2014/main" id="{534A9620-31C2-A46A-9F65-A7FD433C090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F5E2126-360E-4E97-A2AC-B081D903C5D8}" type="slidenum">
              <a:rPr lang="sv-SE" altLang="sv-SE" smtClean="0"/>
              <a:pPr/>
              <a:t>27</a:t>
            </a:fld>
            <a:endParaRPr lang="sv-SE" altLang="sv-SE"/>
          </a:p>
        </p:txBody>
      </p:sp>
    </p:spTree>
    <p:extLst>
      <p:ext uri="{BB962C8B-B14F-4D97-AF65-F5344CB8AC3E}">
        <p14:creationId xmlns:p14="http://schemas.microsoft.com/office/powerpoint/2010/main" val="38827702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latshållare för bildobjekt 1">
            <a:extLst>
              <a:ext uri="{FF2B5EF4-FFF2-40B4-BE49-F238E27FC236}">
                <a16:creationId xmlns:a16="http://schemas.microsoft.com/office/drawing/2014/main" id="{30775AD9-23C2-22EB-81CF-F259469EDDC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Platshållare för anteckningar 2">
            <a:extLst>
              <a:ext uri="{FF2B5EF4-FFF2-40B4-BE49-F238E27FC236}">
                <a16:creationId xmlns:a16="http://schemas.microsoft.com/office/drawing/2014/main" id="{2051C0A4-2D17-9860-4C94-EA5A4BAEABA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dirty="0"/>
          </a:p>
        </p:txBody>
      </p:sp>
      <p:sp>
        <p:nvSpPr>
          <p:cNvPr id="6148" name="Platshållare för bildnummer 3">
            <a:extLst>
              <a:ext uri="{FF2B5EF4-FFF2-40B4-BE49-F238E27FC236}">
                <a16:creationId xmlns:a16="http://schemas.microsoft.com/office/drawing/2014/main" id="{534A9620-31C2-A46A-9F65-A7FD433C090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F5E2126-360E-4E97-A2AC-B081D903C5D8}" type="slidenum">
              <a:rPr lang="sv-SE" altLang="sv-SE" smtClean="0"/>
              <a:pPr/>
              <a:t>28</a:t>
            </a:fld>
            <a:endParaRPr lang="sv-SE" altLang="sv-SE"/>
          </a:p>
        </p:txBody>
      </p:sp>
    </p:spTree>
    <p:extLst>
      <p:ext uri="{BB962C8B-B14F-4D97-AF65-F5344CB8AC3E}">
        <p14:creationId xmlns:p14="http://schemas.microsoft.com/office/powerpoint/2010/main" val="29146764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latshållare för bildobjekt 1">
            <a:extLst>
              <a:ext uri="{FF2B5EF4-FFF2-40B4-BE49-F238E27FC236}">
                <a16:creationId xmlns:a16="http://schemas.microsoft.com/office/drawing/2014/main" id="{30775AD9-23C2-22EB-81CF-F259469EDDC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Platshållare för anteckningar 2">
            <a:extLst>
              <a:ext uri="{FF2B5EF4-FFF2-40B4-BE49-F238E27FC236}">
                <a16:creationId xmlns:a16="http://schemas.microsoft.com/office/drawing/2014/main" id="{2051C0A4-2D17-9860-4C94-EA5A4BAEABA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dirty="0"/>
          </a:p>
        </p:txBody>
      </p:sp>
      <p:sp>
        <p:nvSpPr>
          <p:cNvPr id="6148" name="Platshållare för bildnummer 3">
            <a:extLst>
              <a:ext uri="{FF2B5EF4-FFF2-40B4-BE49-F238E27FC236}">
                <a16:creationId xmlns:a16="http://schemas.microsoft.com/office/drawing/2014/main" id="{534A9620-31C2-A46A-9F65-A7FD433C090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F5E2126-360E-4E97-A2AC-B081D903C5D8}" type="slidenum">
              <a:rPr lang="sv-SE" altLang="sv-SE" smtClean="0"/>
              <a:pPr/>
              <a:t>29</a:t>
            </a:fld>
            <a:endParaRPr lang="sv-SE" altLang="sv-SE"/>
          </a:p>
        </p:txBody>
      </p:sp>
    </p:spTree>
    <p:extLst>
      <p:ext uri="{BB962C8B-B14F-4D97-AF65-F5344CB8AC3E}">
        <p14:creationId xmlns:p14="http://schemas.microsoft.com/office/powerpoint/2010/main" val="24459467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latshållare för bildobjekt 1">
            <a:extLst>
              <a:ext uri="{FF2B5EF4-FFF2-40B4-BE49-F238E27FC236}">
                <a16:creationId xmlns:a16="http://schemas.microsoft.com/office/drawing/2014/main" id="{30775AD9-23C2-22EB-81CF-F259469EDDC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Platshållare för anteckningar 2">
            <a:extLst>
              <a:ext uri="{FF2B5EF4-FFF2-40B4-BE49-F238E27FC236}">
                <a16:creationId xmlns:a16="http://schemas.microsoft.com/office/drawing/2014/main" id="{2051C0A4-2D17-9860-4C94-EA5A4BAEABA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dirty="0"/>
          </a:p>
        </p:txBody>
      </p:sp>
      <p:sp>
        <p:nvSpPr>
          <p:cNvPr id="6148" name="Platshållare för bildnummer 3">
            <a:extLst>
              <a:ext uri="{FF2B5EF4-FFF2-40B4-BE49-F238E27FC236}">
                <a16:creationId xmlns:a16="http://schemas.microsoft.com/office/drawing/2014/main" id="{534A9620-31C2-A46A-9F65-A7FD433C090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F5E2126-360E-4E97-A2AC-B081D903C5D8}" type="slidenum">
              <a:rPr lang="sv-SE" altLang="sv-SE" smtClean="0"/>
              <a:pPr/>
              <a:t>30</a:t>
            </a:fld>
            <a:endParaRPr lang="sv-SE" altLang="sv-SE"/>
          </a:p>
        </p:txBody>
      </p:sp>
    </p:spTree>
    <p:extLst>
      <p:ext uri="{BB962C8B-B14F-4D97-AF65-F5344CB8AC3E}">
        <p14:creationId xmlns:p14="http://schemas.microsoft.com/office/powerpoint/2010/main" val="20081703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latshållare för bildobjekt 1">
            <a:extLst>
              <a:ext uri="{FF2B5EF4-FFF2-40B4-BE49-F238E27FC236}">
                <a16:creationId xmlns:a16="http://schemas.microsoft.com/office/drawing/2014/main" id="{30775AD9-23C2-22EB-81CF-F259469EDDC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Platshållare för anteckningar 2">
            <a:extLst>
              <a:ext uri="{FF2B5EF4-FFF2-40B4-BE49-F238E27FC236}">
                <a16:creationId xmlns:a16="http://schemas.microsoft.com/office/drawing/2014/main" id="{2051C0A4-2D17-9860-4C94-EA5A4BAEABA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dirty="0"/>
          </a:p>
        </p:txBody>
      </p:sp>
      <p:sp>
        <p:nvSpPr>
          <p:cNvPr id="6148" name="Platshållare för bildnummer 3">
            <a:extLst>
              <a:ext uri="{FF2B5EF4-FFF2-40B4-BE49-F238E27FC236}">
                <a16:creationId xmlns:a16="http://schemas.microsoft.com/office/drawing/2014/main" id="{534A9620-31C2-A46A-9F65-A7FD433C090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F5E2126-360E-4E97-A2AC-B081D903C5D8}" type="slidenum">
              <a:rPr lang="sv-SE" altLang="sv-SE" smtClean="0"/>
              <a:pPr/>
              <a:t>31</a:t>
            </a:fld>
            <a:endParaRPr lang="sv-SE" altLang="sv-SE"/>
          </a:p>
        </p:txBody>
      </p:sp>
    </p:spTree>
    <p:extLst>
      <p:ext uri="{BB962C8B-B14F-4D97-AF65-F5344CB8AC3E}">
        <p14:creationId xmlns:p14="http://schemas.microsoft.com/office/powerpoint/2010/main" val="14947085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latshållare för bildobjekt 1">
            <a:extLst>
              <a:ext uri="{FF2B5EF4-FFF2-40B4-BE49-F238E27FC236}">
                <a16:creationId xmlns:a16="http://schemas.microsoft.com/office/drawing/2014/main" id="{30775AD9-23C2-22EB-81CF-F259469EDDC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Platshållare för anteckningar 2">
            <a:extLst>
              <a:ext uri="{FF2B5EF4-FFF2-40B4-BE49-F238E27FC236}">
                <a16:creationId xmlns:a16="http://schemas.microsoft.com/office/drawing/2014/main" id="{2051C0A4-2D17-9860-4C94-EA5A4BAEABA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dirty="0"/>
          </a:p>
        </p:txBody>
      </p:sp>
      <p:sp>
        <p:nvSpPr>
          <p:cNvPr id="6148" name="Platshållare för bildnummer 3">
            <a:extLst>
              <a:ext uri="{FF2B5EF4-FFF2-40B4-BE49-F238E27FC236}">
                <a16:creationId xmlns:a16="http://schemas.microsoft.com/office/drawing/2014/main" id="{534A9620-31C2-A46A-9F65-A7FD433C090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F5E2126-360E-4E97-A2AC-B081D903C5D8}" type="slidenum">
              <a:rPr lang="sv-SE" altLang="sv-SE" smtClean="0"/>
              <a:pPr/>
              <a:t>32</a:t>
            </a:fld>
            <a:endParaRPr lang="sv-SE" altLang="sv-SE"/>
          </a:p>
        </p:txBody>
      </p:sp>
    </p:spTree>
    <p:extLst>
      <p:ext uri="{BB962C8B-B14F-4D97-AF65-F5344CB8AC3E}">
        <p14:creationId xmlns:p14="http://schemas.microsoft.com/office/powerpoint/2010/main" val="1924544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Platshållare för bildobjekt 1">
            <a:extLst>
              <a:ext uri="{FF2B5EF4-FFF2-40B4-BE49-F238E27FC236}">
                <a16:creationId xmlns:a16="http://schemas.microsoft.com/office/drawing/2014/main" id="{419F63A9-D5CB-0C63-7270-E409FE3D5DB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Platshållare för anteckningar 2">
            <a:extLst>
              <a:ext uri="{FF2B5EF4-FFF2-40B4-BE49-F238E27FC236}">
                <a16:creationId xmlns:a16="http://schemas.microsoft.com/office/drawing/2014/main" id="{DA90B9E8-4819-1F34-A513-5D8DA0920D8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a:p>
        </p:txBody>
      </p:sp>
      <p:sp>
        <p:nvSpPr>
          <p:cNvPr id="4100" name="Platshållare för bildnummer 3">
            <a:extLst>
              <a:ext uri="{FF2B5EF4-FFF2-40B4-BE49-F238E27FC236}">
                <a16:creationId xmlns:a16="http://schemas.microsoft.com/office/drawing/2014/main" id="{6DE88A31-A554-0B78-2D61-2C0082AD328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7B11558-0025-4B02-BE28-9E8393871649}" type="slidenum">
              <a:rPr lang="sv-SE" altLang="sv-SE" smtClean="0"/>
              <a:pPr/>
              <a:t>8</a:t>
            </a:fld>
            <a:endParaRPr lang="sv-SE" altLang="sv-SE"/>
          </a:p>
        </p:txBody>
      </p:sp>
    </p:spTree>
    <p:extLst>
      <p:ext uri="{BB962C8B-B14F-4D97-AF65-F5344CB8AC3E}">
        <p14:creationId xmlns:p14="http://schemas.microsoft.com/office/powerpoint/2010/main" val="8072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latshållare för bildobjekt 1">
            <a:extLst>
              <a:ext uri="{FF2B5EF4-FFF2-40B4-BE49-F238E27FC236}">
                <a16:creationId xmlns:a16="http://schemas.microsoft.com/office/drawing/2014/main" id="{30775AD9-23C2-22EB-81CF-F259469EDDC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Platshållare för anteckningar 2">
            <a:extLst>
              <a:ext uri="{FF2B5EF4-FFF2-40B4-BE49-F238E27FC236}">
                <a16:creationId xmlns:a16="http://schemas.microsoft.com/office/drawing/2014/main" id="{2051C0A4-2D17-9860-4C94-EA5A4BAEABA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dirty="0"/>
          </a:p>
        </p:txBody>
      </p:sp>
      <p:sp>
        <p:nvSpPr>
          <p:cNvPr id="6148" name="Platshållare för bildnummer 3">
            <a:extLst>
              <a:ext uri="{FF2B5EF4-FFF2-40B4-BE49-F238E27FC236}">
                <a16:creationId xmlns:a16="http://schemas.microsoft.com/office/drawing/2014/main" id="{534A9620-31C2-A46A-9F65-A7FD433C090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F5E2126-360E-4E97-A2AC-B081D903C5D8}" type="slidenum">
              <a:rPr lang="sv-SE" altLang="sv-SE" smtClean="0"/>
              <a:pPr/>
              <a:t>9</a:t>
            </a:fld>
            <a:endParaRPr lang="sv-SE" altLang="sv-SE"/>
          </a:p>
        </p:txBody>
      </p:sp>
    </p:spTree>
    <p:extLst>
      <p:ext uri="{BB962C8B-B14F-4D97-AF65-F5344CB8AC3E}">
        <p14:creationId xmlns:p14="http://schemas.microsoft.com/office/powerpoint/2010/main" val="27784676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latshållare för bildobjekt 1">
            <a:extLst>
              <a:ext uri="{FF2B5EF4-FFF2-40B4-BE49-F238E27FC236}">
                <a16:creationId xmlns:a16="http://schemas.microsoft.com/office/drawing/2014/main" id="{30775AD9-23C2-22EB-81CF-F259469EDDC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Platshållare för anteckningar 2">
            <a:extLst>
              <a:ext uri="{FF2B5EF4-FFF2-40B4-BE49-F238E27FC236}">
                <a16:creationId xmlns:a16="http://schemas.microsoft.com/office/drawing/2014/main" id="{2051C0A4-2D17-9860-4C94-EA5A4BAEABA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dirty="0"/>
          </a:p>
        </p:txBody>
      </p:sp>
      <p:sp>
        <p:nvSpPr>
          <p:cNvPr id="6148" name="Platshållare för bildnummer 3">
            <a:extLst>
              <a:ext uri="{FF2B5EF4-FFF2-40B4-BE49-F238E27FC236}">
                <a16:creationId xmlns:a16="http://schemas.microsoft.com/office/drawing/2014/main" id="{534A9620-31C2-A46A-9F65-A7FD433C090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F5E2126-360E-4E97-A2AC-B081D903C5D8}" type="slidenum">
              <a:rPr lang="sv-SE" altLang="sv-SE" smtClean="0"/>
              <a:pPr/>
              <a:t>10</a:t>
            </a:fld>
            <a:endParaRPr lang="sv-SE" altLang="sv-SE"/>
          </a:p>
        </p:txBody>
      </p:sp>
    </p:spTree>
    <p:extLst>
      <p:ext uri="{BB962C8B-B14F-4D97-AF65-F5344CB8AC3E}">
        <p14:creationId xmlns:p14="http://schemas.microsoft.com/office/powerpoint/2010/main" val="2846237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latshållare för bildobjekt 1">
            <a:extLst>
              <a:ext uri="{FF2B5EF4-FFF2-40B4-BE49-F238E27FC236}">
                <a16:creationId xmlns:a16="http://schemas.microsoft.com/office/drawing/2014/main" id="{30775AD9-23C2-22EB-81CF-F259469EDDC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Platshållare för anteckningar 2">
            <a:extLst>
              <a:ext uri="{FF2B5EF4-FFF2-40B4-BE49-F238E27FC236}">
                <a16:creationId xmlns:a16="http://schemas.microsoft.com/office/drawing/2014/main" id="{2051C0A4-2D17-9860-4C94-EA5A4BAEABA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dirty="0"/>
          </a:p>
        </p:txBody>
      </p:sp>
      <p:sp>
        <p:nvSpPr>
          <p:cNvPr id="6148" name="Platshållare för bildnummer 3">
            <a:extLst>
              <a:ext uri="{FF2B5EF4-FFF2-40B4-BE49-F238E27FC236}">
                <a16:creationId xmlns:a16="http://schemas.microsoft.com/office/drawing/2014/main" id="{534A9620-31C2-A46A-9F65-A7FD433C090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F5E2126-360E-4E97-A2AC-B081D903C5D8}" type="slidenum">
              <a:rPr lang="sv-SE" altLang="sv-SE" smtClean="0"/>
              <a:pPr/>
              <a:t>11</a:t>
            </a:fld>
            <a:endParaRPr lang="sv-SE" altLang="sv-SE"/>
          </a:p>
        </p:txBody>
      </p:sp>
    </p:spTree>
    <p:extLst>
      <p:ext uri="{BB962C8B-B14F-4D97-AF65-F5344CB8AC3E}">
        <p14:creationId xmlns:p14="http://schemas.microsoft.com/office/powerpoint/2010/main" val="1605390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latshållare för bildobjekt 1">
            <a:extLst>
              <a:ext uri="{FF2B5EF4-FFF2-40B4-BE49-F238E27FC236}">
                <a16:creationId xmlns:a16="http://schemas.microsoft.com/office/drawing/2014/main" id="{30775AD9-23C2-22EB-81CF-F259469EDDC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Platshållare för anteckningar 2">
            <a:extLst>
              <a:ext uri="{FF2B5EF4-FFF2-40B4-BE49-F238E27FC236}">
                <a16:creationId xmlns:a16="http://schemas.microsoft.com/office/drawing/2014/main" id="{2051C0A4-2D17-9860-4C94-EA5A4BAEABA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dirty="0"/>
          </a:p>
        </p:txBody>
      </p:sp>
      <p:sp>
        <p:nvSpPr>
          <p:cNvPr id="6148" name="Platshållare för bildnummer 3">
            <a:extLst>
              <a:ext uri="{FF2B5EF4-FFF2-40B4-BE49-F238E27FC236}">
                <a16:creationId xmlns:a16="http://schemas.microsoft.com/office/drawing/2014/main" id="{534A9620-31C2-A46A-9F65-A7FD433C090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F5E2126-360E-4E97-A2AC-B081D903C5D8}" type="slidenum">
              <a:rPr lang="sv-SE" altLang="sv-SE" smtClean="0"/>
              <a:pPr/>
              <a:t>12</a:t>
            </a:fld>
            <a:endParaRPr lang="sv-SE" altLang="sv-SE"/>
          </a:p>
        </p:txBody>
      </p:sp>
    </p:spTree>
    <p:extLst>
      <p:ext uri="{BB962C8B-B14F-4D97-AF65-F5344CB8AC3E}">
        <p14:creationId xmlns:p14="http://schemas.microsoft.com/office/powerpoint/2010/main" val="8612025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latshållare för bildobjekt 1">
            <a:extLst>
              <a:ext uri="{FF2B5EF4-FFF2-40B4-BE49-F238E27FC236}">
                <a16:creationId xmlns:a16="http://schemas.microsoft.com/office/drawing/2014/main" id="{30775AD9-23C2-22EB-81CF-F259469EDDC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Platshållare för anteckningar 2">
            <a:extLst>
              <a:ext uri="{FF2B5EF4-FFF2-40B4-BE49-F238E27FC236}">
                <a16:creationId xmlns:a16="http://schemas.microsoft.com/office/drawing/2014/main" id="{2051C0A4-2D17-9860-4C94-EA5A4BAEABA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dirty="0"/>
          </a:p>
        </p:txBody>
      </p:sp>
      <p:sp>
        <p:nvSpPr>
          <p:cNvPr id="6148" name="Platshållare för bildnummer 3">
            <a:extLst>
              <a:ext uri="{FF2B5EF4-FFF2-40B4-BE49-F238E27FC236}">
                <a16:creationId xmlns:a16="http://schemas.microsoft.com/office/drawing/2014/main" id="{534A9620-31C2-A46A-9F65-A7FD433C090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F5E2126-360E-4E97-A2AC-B081D903C5D8}" type="slidenum">
              <a:rPr lang="sv-SE" altLang="sv-SE" smtClean="0"/>
              <a:pPr/>
              <a:t>14</a:t>
            </a:fld>
            <a:endParaRPr lang="sv-SE" altLang="sv-SE"/>
          </a:p>
        </p:txBody>
      </p:sp>
    </p:spTree>
    <p:extLst>
      <p:ext uri="{BB962C8B-B14F-4D97-AF65-F5344CB8AC3E}">
        <p14:creationId xmlns:p14="http://schemas.microsoft.com/office/powerpoint/2010/main" val="538675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latshållare för bildobjekt 1">
            <a:extLst>
              <a:ext uri="{FF2B5EF4-FFF2-40B4-BE49-F238E27FC236}">
                <a16:creationId xmlns:a16="http://schemas.microsoft.com/office/drawing/2014/main" id="{30775AD9-23C2-22EB-81CF-F259469EDDC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Platshållare för anteckningar 2">
            <a:extLst>
              <a:ext uri="{FF2B5EF4-FFF2-40B4-BE49-F238E27FC236}">
                <a16:creationId xmlns:a16="http://schemas.microsoft.com/office/drawing/2014/main" id="{2051C0A4-2D17-9860-4C94-EA5A4BAEABA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dirty="0"/>
          </a:p>
        </p:txBody>
      </p:sp>
      <p:sp>
        <p:nvSpPr>
          <p:cNvPr id="6148" name="Platshållare för bildnummer 3">
            <a:extLst>
              <a:ext uri="{FF2B5EF4-FFF2-40B4-BE49-F238E27FC236}">
                <a16:creationId xmlns:a16="http://schemas.microsoft.com/office/drawing/2014/main" id="{534A9620-31C2-A46A-9F65-A7FD433C090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F5E2126-360E-4E97-A2AC-B081D903C5D8}" type="slidenum">
              <a:rPr lang="sv-SE" altLang="sv-SE" smtClean="0"/>
              <a:pPr/>
              <a:t>15</a:t>
            </a:fld>
            <a:endParaRPr lang="sv-SE" altLang="sv-SE"/>
          </a:p>
        </p:txBody>
      </p:sp>
    </p:spTree>
    <p:extLst>
      <p:ext uri="{BB962C8B-B14F-4D97-AF65-F5344CB8AC3E}">
        <p14:creationId xmlns:p14="http://schemas.microsoft.com/office/powerpoint/2010/main" val="3043760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latshållare för bildobjekt 1">
            <a:extLst>
              <a:ext uri="{FF2B5EF4-FFF2-40B4-BE49-F238E27FC236}">
                <a16:creationId xmlns:a16="http://schemas.microsoft.com/office/drawing/2014/main" id="{30775AD9-23C2-22EB-81CF-F259469EDDC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Platshållare för anteckningar 2">
            <a:extLst>
              <a:ext uri="{FF2B5EF4-FFF2-40B4-BE49-F238E27FC236}">
                <a16:creationId xmlns:a16="http://schemas.microsoft.com/office/drawing/2014/main" id="{2051C0A4-2D17-9860-4C94-EA5A4BAEABA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dirty="0"/>
          </a:p>
        </p:txBody>
      </p:sp>
      <p:sp>
        <p:nvSpPr>
          <p:cNvPr id="6148" name="Platshållare för bildnummer 3">
            <a:extLst>
              <a:ext uri="{FF2B5EF4-FFF2-40B4-BE49-F238E27FC236}">
                <a16:creationId xmlns:a16="http://schemas.microsoft.com/office/drawing/2014/main" id="{534A9620-31C2-A46A-9F65-A7FD433C090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F5E2126-360E-4E97-A2AC-B081D903C5D8}" type="slidenum">
              <a:rPr lang="sv-SE" altLang="sv-SE" smtClean="0"/>
              <a:pPr/>
              <a:t>16</a:t>
            </a:fld>
            <a:endParaRPr lang="sv-SE" altLang="sv-SE"/>
          </a:p>
        </p:txBody>
      </p:sp>
    </p:spTree>
    <p:extLst>
      <p:ext uri="{BB962C8B-B14F-4D97-AF65-F5344CB8AC3E}">
        <p14:creationId xmlns:p14="http://schemas.microsoft.com/office/powerpoint/2010/main" val="1655163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143000" y="1122363"/>
            <a:ext cx="6858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p>
        </p:txBody>
      </p:sp>
      <p:sp>
        <p:nvSpPr>
          <p:cNvPr id="4" name="Rectangle 4">
            <a:extLst>
              <a:ext uri="{FF2B5EF4-FFF2-40B4-BE49-F238E27FC236}">
                <a16:creationId xmlns:a16="http://schemas.microsoft.com/office/drawing/2014/main" id="{500893D5-9627-705D-A9D2-D1BB5F3051AA}"/>
              </a:ext>
            </a:extLst>
          </p:cNvPr>
          <p:cNvSpPr>
            <a:spLocks noGrp="1" noChangeArrowheads="1"/>
          </p:cNvSpPr>
          <p:nvPr>
            <p:ph type="dt" sz="half" idx="10"/>
          </p:nvPr>
        </p:nvSpPr>
        <p:spPr>
          <a:ln/>
        </p:spPr>
        <p:txBody>
          <a:bodyPr/>
          <a:lstStyle>
            <a:lvl1pPr>
              <a:defRPr/>
            </a:lvl1pPr>
          </a:lstStyle>
          <a:p>
            <a:pPr>
              <a:defRPr/>
            </a:pPr>
            <a:endParaRPr lang="sv-SE" altLang="sv-SE"/>
          </a:p>
        </p:txBody>
      </p:sp>
      <p:sp>
        <p:nvSpPr>
          <p:cNvPr id="5" name="Rectangle 5">
            <a:extLst>
              <a:ext uri="{FF2B5EF4-FFF2-40B4-BE49-F238E27FC236}">
                <a16:creationId xmlns:a16="http://schemas.microsoft.com/office/drawing/2014/main" id="{FA851C20-C978-27F7-E9A3-4870E4116FCC}"/>
              </a:ext>
            </a:extLst>
          </p:cNvPr>
          <p:cNvSpPr>
            <a:spLocks noGrp="1" noChangeArrowheads="1"/>
          </p:cNvSpPr>
          <p:nvPr>
            <p:ph type="ftr" sz="quarter" idx="11"/>
          </p:nvPr>
        </p:nvSpPr>
        <p:spPr>
          <a:ln/>
        </p:spPr>
        <p:txBody>
          <a:bodyPr/>
          <a:lstStyle>
            <a:lvl1pPr>
              <a:defRPr/>
            </a:lvl1pPr>
          </a:lstStyle>
          <a:p>
            <a:pPr>
              <a:defRPr/>
            </a:pPr>
            <a:endParaRPr lang="sv-SE" altLang="sv-SE"/>
          </a:p>
        </p:txBody>
      </p:sp>
      <p:sp>
        <p:nvSpPr>
          <p:cNvPr id="6" name="Rectangle 6">
            <a:extLst>
              <a:ext uri="{FF2B5EF4-FFF2-40B4-BE49-F238E27FC236}">
                <a16:creationId xmlns:a16="http://schemas.microsoft.com/office/drawing/2014/main" id="{8E7BADCF-9D38-37CE-E060-375EF53E8106}"/>
              </a:ext>
            </a:extLst>
          </p:cNvPr>
          <p:cNvSpPr>
            <a:spLocks noGrp="1" noChangeArrowheads="1"/>
          </p:cNvSpPr>
          <p:nvPr>
            <p:ph type="sldNum" sz="quarter" idx="12"/>
          </p:nvPr>
        </p:nvSpPr>
        <p:spPr>
          <a:ln/>
        </p:spPr>
        <p:txBody>
          <a:bodyPr/>
          <a:lstStyle>
            <a:lvl1pPr>
              <a:defRPr/>
            </a:lvl1pPr>
          </a:lstStyle>
          <a:p>
            <a:pPr>
              <a:defRPr/>
            </a:pPr>
            <a:fld id="{B8EEC582-C8C2-4E35-9ED2-A9058893089C}" type="slidenum">
              <a:rPr lang="sv-SE" altLang="sv-SE"/>
              <a:pPr>
                <a:defRPr/>
              </a:pPr>
              <a:t>‹#›</a:t>
            </a:fld>
            <a:endParaRPr lang="sv-SE" altLang="sv-SE"/>
          </a:p>
        </p:txBody>
      </p:sp>
    </p:spTree>
    <p:extLst>
      <p:ext uri="{BB962C8B-B14F-4D97-AF65-F5344CB8AC3E}">
        <p14:creationId xmlns:p14="http://schemas.microsoft.com/office/powerpoint/2010/main" val="1095236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4">
            <a:extLst>
              <a:ext uri="{FF2B5EF4-FFF2-40B4-BE49-F238E27FC236}">
                <a16:creationId xmlns:a16="http://schemas.microsoft.com/office/drawing/2014/main" id="{14E1F24B-89A6-3E1A-195C-8DC9BC9B95F1}"/>
              </a:ext>
            </a:extLst>
          </p:cNvPr>
          <p:cNvSpPr>
            <a:spLocks noGrp="1" noChangeArrowheads="1"/>
          </p:cNvSpPr>
          <p:nvPr>
            <p:ph type="dt" sz="half" idx="10"/>
          </p:nvPr>
        </p:nvSpPr>
        <p:spPr>
          <a:ln/>
        </p:spPr>
        <p:txBody>
          <a:bodyPr/>
          <a:lstStyle>
            <a:lvl1pPr>
              <a:defRPr/>
            </a:lvl1pPr>
          </a:lstStyle>
          <a:p>
            <a:pPr>
              <a:defRPr/>
            </a:pPr>
            <a:endParaRPr lang="sv-SE" altLang="sv-SE"/>
          </a:p>
        </p:txBody>
      </p:sp>
      <p:sp>
        <p:nvSpPr>
          <p:cNvPr id="5" name="Rectangle 5">
            <a:extLst>
              <a:ext uri="{FF2B5EF4-FFF2-40B4-BE49-F238E27FC236}">
                <a16:creationId xmlns:a16="http://schemas.microsoft.com/office/drawing/2014/main" id="{7591AF53-4D7D-1E4E-8028-C3924DC7BC2A}"/>
              </a:ext>
            </a:extLst>
          </p:cNvPr>
          <p:cNvSpPr>
            <a:spLocks noGrp="1" noChangeArrowheads="1"/>
          </p:cNvSpPr>
          <p:nvPr>
            <p:ph type="ftr" sz="quarter" idx="11"/>
          </p:nvPr>
        </p:nvSpPr>
        <p:spPr>
          <a:ln/>
        </p:spPr>
        <p:txBody>
          <a:bodyPr/>
          <a:lstStyle>
            <a:lvl1pPr>
              <a:defRPr/>
            </a:lvl1pPr>
          </a:lstStyle>
          <a:p>
            <a:pPr>
              <a:defRPr/>
            </a:pPr>
            <a:endParaRPr lang="sv-SE" altLang="sv-SE"/>
          </a:p>
        </p:txBody>
      </p:sp>
      <p:sp>
        <p:nvSpPr>
          <p:cNvPr id="6" name="Rectangle 6">
            <a:extLst>
              <a:ext uri="{FF2B5EF4-FFF2-40B4-BE49-F238E27FC236}">
                <a16:creationId xmlns:a16="http://schemas.microsoft.com/office/drawing/2014/main" id="{F1D338BC-D74D-5518-C9A3-0147C98EB80C}"/>
              </a:ext>
            </a:extLst>
          </p:cNvPr>
          <p:cNvSpPr>
            <a:spLocks noGrp="1" noChangeArrowheads="1"/>
          </p:cNvSpPr>
          <p:nvPr>
            <p:ph type="sldNum" sz="quarter" idx="12"/>
          </p:nvPr>
        </p:nvSpPr>
        <p:spPr>
          <a:ln/>
        </p:spPr>
        <p:txBody>
          <a:bodyPr/>
          <a:lstStyle>
            <a:lvl1pPr>
              <a:defRPr/>
            </a:lvl1pPr>
          </a:lstStyle>
          <a:p>
            <a:pPr>
              <a:defRPr/>
            </a:pPr>
            <a:fld id="{288A3500-EAA3-41B9-A11F-FEE118EC2EC0}" type="slidenum">
              <a:rPr lang="sv-SE" altLang="sv-SE"/>
              <a:pPr>
                <a:defRPr/>
              </a:pPr>
              <a:t>‹#›</a:t>
            </a:fld>
            <a:endParaRPr lang="sv-SE" altLang="sv-SE"/>
          </a:p>
        </p:txBody>
      </p:sp>
    </p:spTree>
    <p:extLst>
      <p:ext uri="{BB962C8B-B14F-4D97-AF65-F5344CB8AC3E}">
        <p14:creationId xmlns:p14="http://schemas.microsoft.com/office/powerpoint/2010/main" val="506879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4">
            <a:extLst>
              <a:ext uri="{FF2B5EF4-FFF2-40B4-BE49-F238E27FC236}">
                <a16:creationId xmlns:a16="http://schemas.microsoft.com/office/drawing/2014/main" id="{385C2841-4F58-7056-A6E2-5B33D4AD131B}"/>
              </a:ext>
            </a:extLst>
          </p:cNvPr>
          <p:cNvSpPr>
            <a:spLocks noGrp="1" noChangeArrowheads="1"/>
          </p:cNvSpPr>
          <p:nvPr>
            <p:ph type="dt" sz="half" idx="10"/>
          </p:nvPr>
        </p:nvSpPr>
        <p:spPr>
          <a:ln/>
        </p:spPr>
        <p:txBody>
          <a:bodyPr/>
          <a:lstStyle>
            <a:lvl1pPr>
              <a:defRPr/>
            </a:lvl1pPr>
          </a:lstStyle>
          <a:p>
            <a:pPr>
              <a:defRPr/>
            </a:pPr>
            <a:endParaRPr lang="sv-SE" altLang="sv-SE"/>
          </a:p>
        </p:txBody>
      </p:sp>
      <p:sp>
        <p:nvSpPr>
          <p:cNvPr id="5" name="Rectangle 5">
            <a:extLst>
              <a:ext uri="{FF2B5EF4-FFF2-40B4-BE49-F238E27FC236}">
                <a16:creationId xmlns:a16="http://schemas.microsoft.com/office/drawing/2014/main" id="{067AF915-AA38-19C0-822B-85D2FA7A1B3A}"/>
              </a:ext>
            </a:extLst>
          </p:cNvPr>
          <p:cNvSpPr>
            <a:spLocks noGrp="1" noChangeArrowheads="1"/>
          </p:cNvSpPr>
          <p:nvPr>
            <p:ph type="ftr" sz="quarter" idx="11"/>
          </p:nvPr>
        </p:nvSpPr>
        <p:spPr>
          <a:ln/>
        </p:spPr>
        <p:txBody>
          <a:bodyPr/>
          <a:lstStyle>
            <a:lvl1pPr>
              <a:defRPr/>
            </a:lvl1pPr>
          </a:lstStyle>
          <a:p>
            <a:pPr>
              <a:defRPr/>
            </a:pPr>
            <a:endParaRPr lang="sv-SE" altLang="sv-SE"/>
          </a:p>
        </p:txBody>
      </p:sp>
      <p:sp>
        <p:nvSpPr>
          <p:cNvPr id="6" name="Rectangle 6">
            <a:extLst>
              <a:ext uri="{FF2B5EF4-FFF2-40B4-BE49-F238E27FC236}">
                <a16:creationId xmlns:a16="http://schemas.microsoft.com/office/drawing/2014/main" id="{907419E7-DE43-CCE5-89DA-AC24C71185ED}"/>
              </a:ext>
            </a:extLst>
          </p:cNvPr>
          <p:cNvSpPr>
            <a:spLocks noGrp="1" noChangeArrowheads="1"/>
          </p:cNvSpPr>
          <p:nvPr>
            <p:ph type="sldNum" sz="quarter" idx="12"/>
          </p:nvPr>
        </p:nvSpPr>
        <p:spPr>
          <a:ln/>
        </p:spPr>
        <p:txBody>
          <a:bodyPr/>
          <a:lstStyle>
            <a:lvl1pPr>
              <a:defRPr/>
            </a:lvl1pPr>
          </a:lstStyle>
          <a:p>
            <a:pPr>
              <a:defRPr/>
            </a:pPr>
            <a:fld id="{F3045119-8B20-41E9-A080-8059B53C23DF}" type="slidenum">
              <a:rPr lang="sv-SE" altLang="sv-SE"/>
              <a:pPr>
                <a:defRPr/>
              </a:pPr>
              <a:t>‹#›</a:t>
            </a:fld>
            <a:endParaRPr lang="sv-SE" altLang="sv-SE"/>
          </a:p>
        </p:txBody>
      </p:sp>
    </p:spTree>
    <p:extLst>
      <p:ext uri="{BB962C8B-B14F-4D97-AF65-F5344CB8AC3E}">
        <p14:creationId xmlns:p14="http://schemas.microsoft.com/office/powerpoint/2010/main" val="93585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4">
            <a:extLst>
              <a:ext uri="{FF2B5EF4-FFF2-40B4-BE49-F238E27FC236}">
                <a16:creationId xmlns:a16="http://schemas.microsoft.com/office/drawing/2014/main" id="{8DA3E512-C4C5-7E2A-15B4-38829705CBBD}"/>
              </a:ext>
            </a:extLst>
          </p:cNvPr>
          <p:cNvSpPr>
            <a:spLocks noGrp="1" noChangeArrowheads="1"/>
          </p:cNvSpPr>
          <p:nvPr>
            <p:ph type="dt" sz="half" idx="10"/>
          </p:nvPr>
        </p:nvSpPr>
        <p:spPr>
          <a:ln/>
        </p:spPr>
        <p:txBody>
          <a:bodyPr/>
          <a:lstStyle>
            <a:lvl1pPr>
              <a:defRPr/>
            </a:lvl1pPr>
          </a:lstStyle>
          <a:p>
            <a:pPr>
              <a:defRPr/>
            </a:pPr>
            <a:endParaRPr lang="sv-SE" altLang="sv-SE"/>
          </a:p>
        </p:txBody>
      </p:sp>
      <p:sp>
        <p:nvSpPr>
          <p:cNvPr id="5" name="Rectangle 5">
            <a:extLst>
              <a:ext uri="{FF2B5EF4-FFF2-40B4-BE49-F238E27FC236}">
                <a16:creationId xmlns:a16="http://schemas.microsoft.com/office/drawing/2014/main" id="{8BF460A9-C558-1DE1-03CA-C93DA40489AD}"/>
              </a:ext>
            </a:extLst>
          </p:cNvPr>
          <p:cNvSpPr>
            <a:spLocks noGrp="1" noChangeArrowheads="1"/>
          </p:cNvSpPr>
          <p:nvPr>
            <p:ph type="ftr" sz="quarter" idx="11"/>
          </p:nvPr>
        </p:nvSpPr>
        <p:spPr>
          <a:ln/>
        </p:spPr>
        <p:txBody>
          <a:bodyPr/>
          <a:lstStyle>
            <a:lvl1pPr>
              <a:defRPr/>
            </a:lvl1pPr>
          </a:lstStyle>
          <a:p>
            <a:pPr>
              <a:defRPr/>
            </a:pPr>
            <a:endParaRPr lang="sv-SE" altLang="sv-SE"/>
          </a:p>
        </p:txBody>
      </p:sp>
      <p:sp>
        <p:nvSpPr>
          <p:cNvPr id="6" name="Rectangle 6">
            <a:extLst>
              <a:ext uri="{FF2B5EF4-FFF2-40B4-BE49-F238E27FC236}">
                <a16:creationId xmlns:a16="http://schemas.microsoft.com/office/drawing/2014/main" id="{74602780-7CA4-C6E6-5FFE-639C119875D6}"/>
              </a:ext>
            </a:extLst>
          </p:cNvPr>
          <p:cNvSpPr>
            <a:spLocks noGrp="1" noChangeArrowheads="1"/>
          </p:cNvSpPr>
          <p:nvPr>
            <p:ph type="sldNum" sz="quarter" idx="12"/>
          </p:nvPr>
        </p:nvSpPr>
        <p:spPr>
          <a:ln/>
        </p:spPr>
        <p:txBody>
          <a:bodyPr/>
          <a:lstStyle>
            <a:lvl1pPr>
              <a:defRPr/>
            </a:lvl1pPr>
          </a:lstStyle>
          <a:p>
            <a:pPr>
              <a:defRPr/>
            </a:pPr>
            <a:fld id="{410848F4-A296-44ED-AE28-16005F0BDFEB}" type="slidenum">
              <a:rPr lang="sv-SE" altLang="sv-SE"/>
              <a:pPr>
                <a:defRPr/>
              </a:pPr>
              <a:t>‹#›</a:t>
            </a:fld>
            <a:endParaRPr lang="sv-SE" altLang="sv-SE"/>
          </a:p>
        </p:txBody>
      </p:sp>
    </p:spTree>
    <p:extLst>
      <p:ext uri="{BB962C8B-B14F-4D97-AF65-F5344CB8AC3E}">
        <p14:creationId xmlns:p14="http://schemas.microsoft.com/office/powerpoint/2010/main" val="3094666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23888" y="1709738"/>
            <a:ext cx="78867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v-SE"/>
              <a:t>Klicka här för att ändra format på bakgrundstexten</a:t>
            </a:r>
          </a:p>
        </p:txBody>
      </p:sp>
      <p:sp>
        <p:nvSpPr>
          <p:cNvPr id="4" name="Rectangle 4">
            <a:extLst>
              <a:ext uri="{FF2B5EF4-FFF2-40B4-BE49-F238E27FC236}">
                <a16:creationId xmlns:a16="http://schemas.microsoft.com/office/drawing/2014/main" id="{ACD813E3-8A13-A8C0-FD37-527F795EE682}"/>
              </a:ext>
            </a:extLst>
          </p:cNvPr>
          <p:cNvSpPr>
            <a:spLocks noGrp="1" noChangeArrowheads="1"/>
          </p:cNvSpPr>
          <p:nvPr>
            <p:ph type="dt" sz="half" idx="10"/>
          </p:nvPr>
        </p:nvSpPr>
        <p:spPr>
          <a:ln/>
        </p:spPr>
        <p:txBody>
          <a:bodyPr/>
          <a:lstStyle>
            <a:lvl1pPr>
              <a:defRPr/>
            </a:lvl1pPr>
          </a:lstStyle>
          <a:p>
            <a:pPr>
              <a:defRPr/>
            </a:pPr>
            <a:endParaRPr lang="sv-SE" altLang="sv-SE"/>
          </a:p>
        </p:txBody>
      </p:sp>
      <p:sp>
        <p:nvSpPr>
          <p:cNvPr id="5" name="Rectangle 5">
            <a:extLst>
              <a:ext uri="{FF2B5EF4-FFF2-40B4-BE49-F238E27FC236}">
                <a16:creationId xmlns:a16="http://schemas.microsoft.com/office/drawing/2014/main" id="{BF2BA3E4-6702-53C4-5954-00D06A899DCC}"/>
              </a:ext>
            </a:extLst>
          </p:cNvPr>
          <p:cNvSpPr>
            <a:spLocks noGrp="1" noChangeArrowheads="1"/>
          </p:cNvSpPr>
          <p:nvPr>
            <p:ph type="ftr" sz="quarter" idx="11"/>
          </p:nvPr>
        </p:nvSpPr>
        <p:spPr>
          <a:ln/>
        </p:spPr>
        <p:txBody>
          <a:bodyPr/>
          <a:lstStyle>
            <a:lvl1pPr>
              <a:defRPr/>
            </a:lvl1pPr>
          </a:lstStyle>
          <a:p>
            <a:pPr>
              <a:defRPr/>
            </a:pPr>
            <a:endParaRPr lang="sv-SE" altLang="sv-SE"/>
          </a:p>
        </p:txBody>
      </p:sp>
      <p:sp>
        <p:nvSpPr>
          <p:cNvPr id="6" name="Rectangle 6">
            <a:extLst>
              <a:ext uri="{FF2B5EF4-FFF2-40B4-BE49-F238E27FC236}">
                <a16:creationId xmlns:a16="http://schemas.microsoft.com/office/drawing/2014/main" id="{9C21CBFF-FC3C-EDAD-BC92-46E075A634AA}"/>
              </a:ext>
            </a:extLst>
          </p:cNvPr>
          <p:cNvSpPr>
            <a:spLocks noGrp="1" noChangeArrowheads="1"/>
          </p:cNvSpPr>
          <p:nvPr>
            <p:ph type="sldNum" sz="quarter" idx="12"/>
          </p:nvPr>
        </p:nvSpPr>
        <p:spPr>
          <a:ln/>
        </p:spPr>
        <p:txBody>
          <a:bodyPr/>
          <a:lstStyle>
            <a:lvl1pPr>
              <a:defRPr/>
            </a:lvl1pPr>
          </a:lstStyle>
          <a:p>
            <a:pPr>
              <a:defRPr/>
            </a:pPr>
            <a:fld id="{C6654E6A-7516-443C-93CC-09879E01BCD0}" type="slidenum">
              <a:rPr lang="sv-SE" altLang="sv-SE"/>
              <a:pPr>
                <a:defRPr/>
              </a:pPr>
              <a:t>‹#›</a:t>
            </a:fld>
            <a:endParaRPr lang="sv-SE" altLang="sv-SE"/>
          </a:p>
        </p:txBody>
      </p:sp>
    </p:spTree>
    <p:extLst>
      <p:ext uri="{BB962C8B-B14F-4D97-AF65-F5344CB8AC3E}">
        <p14:creationId xmlns:p14="http://schemas.microsoft.com/office/powerpoint/2010/main" val="1065415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Rectangle 4">
            <a:extLst>
              <a:ext uri="{FF2B5EF4-FFF2-40B4-BE49-F238E27FC236}">
                <a16:creationId xmlns:a16="http://schemas.microsoft.com/office/drawing/2014/main" id="{26629E0F-3EC7-7B96-F610-3267E279FC2E}"/>
              </a:ext>
            </a:extLst>
          </p:cNvPr>
          <p:cNvSpPr>
            <a:spLocks noGrp="1" noChangeArrowheads="1"/>
          </p:cNvSpPr>
          <p:nvPr>
            <p:ph type="dt" sz="half" idx="10"/>
          </p:nvPr>
        </p:nvSpPr>
        <p:spPr>
          <a:ln/>
        </p:spPr>
        <p:txBody>
          <a:bodyPr/>
          <a:lstStyle>
            <a:lvl1pPr>
              <a:defRPr/>
            </a:lvl1pPr>
          </a:lstStyle>
          <a:p>
            <a:pPr>
              <a:defRPr/>
            </a:pPr>
            <a:endParaRPr lang="sv-SE" altLang="sv-SE"/>
          </a:p>
        </p:txBody>
      </p:sp>
      <p:sp>
        <p:nvSpPr>
          <p:cNvPr id="6" name="Rectangle 5">
            <a:extLst>
              <a:ext uri="{FF2B5EF4-FFF2-40B4-BE49-F238E27FC236}">
                <a16:creationId xmlns:a16="http://schemas.microsoft.com/office/drawing/2014/main" id="{85A68A1A-5B43-E711-3C1A-B279E2D324D4}"/>
              </a:ext>
            </a:extLst>
          </p:cNvPr>
          <p:cNvSpPr>
            <a:spLocks noGrp="1" noChangeArrowheads="1"/>
          </p:cNvSpPr>
          <p:nvPr>
            <p:ph type="ftr" sz="quarter" idx="11"/>
          </p:nvPr>
        </p:nvSpPr>
        <p:spPr>
          <a:ln/>
        </p:spPr>
        <p:txBody>
          <a:bodyPr/>
          <a:lstStyle>
            <a:lvl1pPr>
              <a:defRPr/>
            </a:lvl1pPr>
          </a:lstStyle>
          <a:p>
            <a:pPr>
              <a:defRPr/>
            </a:pPr>
            <a:endParaRPr lang="sv-SE" altLang="sv-SE"/>
          </a:p>
        </p:txBody>
      </p:sp>
      <p:sp>
        <p:nvSpPr>
          <p:cNvPr id="7" name="Rectangle 6">
            <a:extLst>
              <a:ext uri="{FF2B5EF4-FFF2-40B4-BE49-F238E27FC236}">
                <a16:creationId xmlns:a16="http://schemas.microsoft.com/office/drawing/2014/main" id="{61D5A2EE-1131-AC6D-64CC-A89E9A739CE7}"/>
              </a:ext>
            </a:extLst>
          </p:cNvPr>
          <p:cNvSpPr>
            <a:spLocks noGrp="1" noChangeArrowheads="1"/>
          </p:cNvSpPr>
          <p:nvPr>
            <p:ph type="sldNum" sz="quarter" idx="12"/>
          </p:nvPr>
        </p:nvSpPr>
        <p:spPr>
          <a:ln/>
        </p:spPr>
        <p:txBody>
          <a:bodyPr/>
          <a:lstStyle>
            <a:lvl1pPr>
              <a:defRPr/>
            </a:lvl1pPr>
          </a:lstStyle>
          <a:p>
            <a:pPr>
              <a:defRPr/>
            </a:pPr>
            <a:fld id="{91A8A8CA-7A0F-4258-A1E2-37E43BBF8AD2}" type="slidenum">
              <a:rPr lang="sv-SE" altLang="sv-SE"/>
              <a:pPr>
                <a:defRPr/>
              </a:pPr>
              <a:t>‹#›</a:t>
            </a:fld>
            <a:endParaRPr lang="sv-SE" altLang="sv-SE"/>
          </a:p>
        </p:txBody>
      </p:sp>
    </p:spTree>
    <p:extLst>
      <p:ext uri="{BB962C8B-B14F-4D97-AF65-F5344CB8AC3E}">
        <p14:creationId xmlns:p14="http://schemas.microsoft.com/office/powerpoint/2010/main" val="749600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30238" y="365125"/>
            <a:ext cx="7886700" cy="1325563"/>
          </a:xfrm>
        </p:spPr>
        <p:txBody>
          <a:bodyPr/>
          <a:lstStyle/>
          <a:p>
            <a:r>
              <a:rPr lang="sv-SE"/>
              <a:t>Klicka här för att ändra format</a:t>
            </a:r>
          </a:p>
        </p:txBody>
      </p:sp>
      <p:sp>
        <p:nvSpPr>
          <p:cNvPr id="3" name="Platshållare för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630238" y="2505075"/>
            <a:ext cx="386873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29150" y="2505075"/>
            <a:ext cx="38877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Rectangle 4">
            <a:extLst>
              <a:ext uri="{FF2B5EF4-FFF2-40B4-BE49-F238E27FC236}">
                <a16:creationId xmlns:a16="http://schemas.microsoft.com/office/drawing/2014/main" id="{97EA6491-71F9-EA02-C7F7-36F2BFC2E115}"/>
              </a:ext>
            </a:extLst>
          </p:cNvPr>
          <p:cNvSpPr>
            <a:spLocks noGrp="1" noChangeArrowheads="1"/>
          </p:cNvSpPr>
          <p:nvPr>
            <p:ph type="dt" sz="half" idx="10"/>
          </p:nvPr>
        </p:nvSpPr>
        <p:spPr>
          <a:ln/>
        </p:spPr>
        <p:txBody>
          <a:bodyPr/>
          <a:lstStyle>
            <a:lvl1pPr>
              <a:defRPr/>
            </a:lvl1pPr>
          </a:lstStyle>
          <a:p>
            <a:pPr>
              <a:defRPr/>
            </a:pPr>
            <a:endParaRPr lang="sv-SE" altLang="sv-SE"/>
          </a:p>
        </p:txBody>
      </p:sp>
      <p:sp>
        <p:nvSpPr>
          <p:cNvPr id="8" name="Rectangle 5">
            <a:extLst>
              <a:ext uri="{FF2B5EF4-FFF2-40B4-BE49-F238E27FC236}">
                <a16:creationId xmlns:a16="http://schemas.microsoft.com/office/drawing/2014/main" id="{D3D4D04B-4AFC-C396-9F31-2386B22793CC}"/>
              </a:ext>
            </a:extLst>
          </p:cNvPr>
          <p:cNvSpPr>
            <a:spLocks noGrp="1" noChangeArrowheads="1"/>
          </p:cNvSpPr>
          <p:nvPr>
            <p:ph type="ftr" sz="quarter" idx="11"/>
          </p:nvPr>
        </p:nvSpPr>
        <p:spPr>
          <a:ln/>
        </p:spPr>
        <p:txBody>
          <a:bodyPr/>
          <a:lstStyle>
            <a:lvl1pPr>
              <a:defRPr/>
            </a:lvl1pPr>
          </a:lstStyle>
          <a:p>
            <a:pPr>
              <a:defRPr/>
            </a:pPr>
            <a:endParaRPr lang="sv-SE" altLang="sv-SE"/>
          </a:p>
        </p:txBody>
      </p:sp>
      <p:sp>
        <p:nvSpPr>
          <p:cNvPr id="9" name="Rectangle 6">
            <a:extLst>
              <a:ext uri="{FF2B5EF4-FFF2-40B4-BE49-F238E27FC236}">
                <a16:creationId xmlns:a16="http://schemas.microsoft.com/office/drawing/2014/main" id="{DD82C60C-9901-A44E-7EBF-70ABEAF5DAD1}"/>
              </a:ext>
            </a:extLst>
          </p:cNvPr>
          <p:cNvSpPr>
            <a:spLocks noGrp="1" noChangeArrowheads="1"/>
          </p:cNvSpPr>
          <p:nvPr>
            <p:ph type="sldNum" sz="quarter" idx="12"/>
          </p:nvPr>
        </p:nvSpPr>
        <p:spPr>
          <a:ln/>
        </p:spPr>
        <p:txBody>
          <a:bodyPr/>
          <a:lstStyle>
            <a:lvl1pPr>
              <a:defRPr/>
            </a:lvl1pPr>
          </a:lstStyle>
          <a:p>
            <a:pPr>
              <a:defRPr/>
            </a:pPr>
            <a:fld id="{0A22238F-28E2-4DDC-9795-6E3A77B8E985}" type="slidenum">
              <a:rPr lang="sv-SE" altLang="sv-SE"/>
              <a:pPr>
                <a:defRPr/>
              </a:pPr>
              <a:t>‹#›</a:t>
            </a:fld>
            <a:endParaRPr lang="sv-SE" altLang="sv-SE"/>
          </a:p>
        </p:txBody>
      </p:sp>
    </p:spTree>
    <p:extLst>
      <p:ext uri="{BB962C8B-B14F-4D97-AF65-F5344CB8AC3E}">
        <p14:creationId xmlns:p14="http://schemas.microsoft.com/office/powerpoint/2010/main" val="3130242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Rectangle 4">
            <a:extLst>
              <a:ext uri="{FF2B5EF4-FFF2-40B4-BE49-F238E27FC236}">
                <a16:creationId xmlns:a16="http://schemas.microsoft.com/office/drawing/2014/main" id="{6C147608-546D-6303-7367-A9E543F13CC8}"/>
              </a:ext>
            </a:extLst>
          </p:cNvPr>
          <p:cNvSpPr>
            <a:spLocks noGrp="1" noChangeArrowheads="1"/>
          </p:cNvSpPr>
          <p:nvPr>
            <p:ph type="dt" sz="half" idx="10"/>
          </p:nvPr>
        </p:nvSpPr>
        <p:spPr>
          <a:ln/>
        </p:spPr>
        <p:txBody>
          <a:bodyPr/>
          <a:lstStyle>
            <a:lvl1pPr>
              <a:defRPr/>
            </a:lvl1pPr>
          </a:lstStyle>
          <a:p>
            <a:pPr>
              <a:defRPr/>
            </a:pPr>
            <a:endParaRPr lang="sv-SE" altLang="sv-SE"/>
          </a:p>
        </p:txBody>
      </p:sp>
      <p:sp>
        <p:nvSpPr>
          <p:cNvPr id="4" name="Rectangle 5">
            <a:extLst>
              <a:ext uri="{FF2B5EF4-FFF2-40B4-BE49-F238E27FC236}">
                <a16:creationId xmlns:a16="http://schemas.microsoft.com/office/drawing/2014/main" id="{B196A706-EAFC-1AE0-C3A5-12415740A7AC}"/>
              </a:ext>
            </a:extLst>
          </p:cNvPr>
          <p:cNvSpPr>
            <a:spLocks noGrp="1" noChangeArrowheads="1"/>
          </p:cNvSpPr>
          <p:nvPr>
            <p:ph type="ftr" sz="quarter" idx="11"/>
          </p:nvPr>
        </p:nvSpPr>
        <p:spPr>
          <a:ln/>
        </p:spPr>
        <p:txBody>
          <a:bodyPr/>
          <a:lstStyle>
            <a:lvl1pPr>
              <a:defRPr/>
            </a:lvl1pPr>
          </a:lstStyle>
          <a:p>
            <a:pPr>
              <a:defRPr/>
            </a:pPr>
            <a:endParaRPr lang="sv-SE" altLang="sv-SE"/>
          </a:p>
        </p:txBody>
      </p:sp>
      <p:sp>
        <p:nvSpPr>
          <p:cNvPr id="5" name="Rectangle 6">
            <a:extLst>
              <a:ext uri="{FF2B5EF4-FFF2-40B4-BE49-F238E27FC236}">
                <a16:creationId xmlns:a16="http://schemas.microsoft.com/office/drawing/2014/main" id="{E1EBEC29-2C0F-D0DA-DC16-88074812BFC8}"/>
              </a:ext>
            </a:extLst>
          </p:cNvPr>
          <p:cNvSpPr>
            <a:spLocks noGrp="1" noChangeArrowheads="1"/>
          </p:cNvSpPr>
          <p:nvPr>
            <p:ph type="sldNum" sz="quarter" idx="12"/>
          </p:nvPr>
        </p:nvSpPr>
        <p:spPr>
          <a:ln/>
        </p:spPr>
        <p:txBody>
          <a:bodyPr/>
          <a:lstStyle>
            <a:lvl1pPr>
              <a:defRPr/>
            </a:lvl1pPr>
          </a:lstStyle>
          <a:p>
            <a:pPr>
              <a:defRPr/>
            </a:pPr>
            <a:fld id="{8FFCD4F4-FABA-4DC5-A788-6FFCD34949E8}" type="slidenum">
              <a:rPr lang="sv-SE" altLang="sv-SE"/>
              <a:pPr>
                <a:defRPr/>
              </a:pPr>
              <a:t>‹#›</a:t>
            </a:fld>
            <a:endParaRPr lang="sv-SE" altLang="sv-SE"/>
          </a:p>
        </p:txBody>
      </p:sp>
    </p:spTree>
    <p:extLst>
      <p:ext uri="{BB962C8B-B14F-4D97-AF65-F5344CB8AC3E}">
        <p14:creationId xmlns:p14="http://schemas.microsoft.com/office/powerpoint/2010/main" val="18193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9419A8D-F004-E5DF-04E3-3F89808EB471}"/>
              </a:ext>
            </a:extLst>
          </p:cNvPr>
          <p:cNvSpPr>
            <a:spLocks noGrp="1" noChangeArrowheads="1"/>
          </p:cNvSpPr>
          <p:nvPr>
            <p:ph type="dt" sz="half" idx="10"/>
          </p:nvPr>
        </p:nvSpPr>
        <p:spPr>
          <a:ln/>
        </p:spPr>
        <p:txBody>
          <a:bodyPr/>
          <a:lstStyle>
            <a:lvl1pPr>
              <a:defRPr/>
            </a:lvl1pPr>
          </a:lstStyle>
          <a:p>
            <a:pPr>
              <a:defRPr/>
            </a:pPr>
            <a:endParaRPr lang="sv-SE" altLang="sv-SE"/>
          </a:p>
        </p:txBody>
      </p:sp>
      <p:sp>
        <p:nvSpPr>
          <p:cNvPr id="3" name="Rectangle 5">
            <a:extLst>
              <a:ext uri="{FF2B5EF4-FFF2-40B4-BE49-F238E27FC236}">
                <a16:creationId xmlns:a16="http://schemas.microsoft.com/office/drawing/2014/main" id="{ABCF6812-5C47-5EE0-6844-738B63EE3A90}"/>
              </a:ext>
            </a:extLst>
          </p:cNvPr>
          <p:cNvSpPr>
            <a:spLocks noGrp="1" noChangeArrowheads="1"/>
          </p:cNvSpPr>
          <p:nvPr>
            <p:ph type="ftr" sz="quarter" idx="11"/>
          </p:nvPr>
        </p:nvSpPr>
        <p:spPr>
          <a:ln/>
        </p:spPr>
        <p:txBody>
          <a:bodyPr/>
          <a:lstStyle>
            <a:lvl1pPr>
              <a:defRPr/>
            </a:lvl1pPr>
          </a:lstStyle>
          <a:p>
            <a:pPr>
              <a:defRPr/>
            </a:pPr>
            <a:endParaRPr lang="sv-SE" altLang="sv-SE"/>
          </a:p>
        </p:txBody>
      </p:sp>
      <p:sp>
        <p:nvSpPr>
          <p:cNvPr id="4" name="Rectangle 6">
            <a:extLst>
              <a:ext uri="{FF2B5EF4-FFF2-40B4-BE49-F238E27FC236}">
                <a16:creationId xmlns:a16="http://schemas.microsoft.com/office/drawing/2014/main" id="{A49570E8-2F60-D78C-A67C-FC639EC979AC}"/>
              </a:ext>
            </a:extLst>
          </p:cNvPr>
          <p:cNvSpPr>
            <a:spLocks noGrp="1" noChangeArrowheads="1"/>
          </p:cNvSpPr>
          <p:nvPr>
            <p:ph type="sldNum" sz="quarter" idx="12"/>
          </p:nvPr>
        </p:nvSpPr>
        <p:spPr>
          <a:ln/>
        </p:spPr>
        <p:txBody>
          <a:bodyPr/>
          <a:lstStyle>
            <a:lvl1pPr>
              <a:defRPr/>
            </a:lvl1pPr>
          </a:lstStyle>
          <a:p>
            <a:pPr>
              <a:defRPr/>
            </a:pPr>
            <a:fld id="{AB14A26A-FA95-4B65-A931-DA1145F8FB42}" type="slidenum">
              <a:rPr lang="sv-SE" altLang="sv-SE"/>
              <a:pPr>
                <a:defRPr/>
              </a:pPr>
              <a:t>‹#›</a:t>
            </a:fld>
            <a:endParaRPr lang="sv-SE" altLang="sv-SE"/>
          </a:p>
        </p:txBody>
      </p:sp>
    </p:spTree>
    <p:extLst>
      <p:ext uri="{BB962C8B-B14F-4D97-AF65-F5344CB8AC3E}">
        <p14:creationId xmlns:p14="http://schemas.microsoft.com/office/powerpoint/2010/main" val="3281409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30238" y="457200"/>
            <a:ext cx="2949575"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Rectangle 4">
            <a:extLst>
              <a:ext uri="{FF2B5EF4-FFF2-40B4-BE49-F238E27FC236}">
                <a16:creationId xmlns:a16="http://schemas.microsoft.com/office/drawing/2014/main" id="{AE3D5F24-1EF8-6638-D4D7-3CAD567B74CE}"/>
              </a:ext>
            </a:extLst>
          </p:cNvPr>
          <p:cNvSpPr>
            <a:spLocks noGrp="1" noChangeArrowheads="1"/>
          </p:cNvSpPr>
          <p:nvPr>
            <p:ph type="dt" sz="half" idx="10"/>
          </p:nvPr>
        </p:nvSpPr>
        <p:spPr>
          <a:ln/>
        </p:spPr>
        <p:txBody>
          <a:bodyPr/>
          <a:lstStyle>
            <a:lvl1pPr>
              <a:defRPr/>
            </a:lvl1pPr>
          </a:lstStyle>
          <a:p>
            <a:pPr>
              <a:defRPr/>
            </a:pPr>
            <a:endParaRPr lang="sv-SE" altLang="sv-SE"/>
          </a:p>
        </p:txBody>
      </p:sp>
      <p:sp>
        <p:nvSpPr>
          <p:cNvPr id="6" name="Rectangle 5">
            <a:extLst>
              <a:ext uri="{FF2B5EF4-FFF2-40B4-BE49-F238E27FC236}">
                <a16:creationId xmlns:a16="http://schemas.microsoft.com/office/drawing/2014/main" id="{5046033B-6BED-ED35-6AF5-37A677D82F4F}"/>
              </a:ext>
            </a:extLst>
          </p:cNvPr>
          <p:cNvSpPr>
            <a:spLocks noGrp="1" noChangeArrowheads="1"/>
          </p:cNvSpPr>
          <p:nvPr>
            <p:ph type="ftr" sz="quarter" idx="11"/>
          </p:nvPr>
        </p:nvSpPr>
        <p:spPr>
          <a:ln/>
        </p:spPr>
        <p:txBody>
          <a:bodyPr/>
          <a:lstStyle>
            <a:lvl1pPr>
              <a:defRPr/>
            </a:lvl1pPr>
          </a:lstStyle>
          <a:p>
            <a:pPr>
              <a:defRPr/>
            </a:pPr>
            <a:endParaRPr lang="sv-SE" altLang="sv-SE"/>
          </a:p>
        </p:txBody>
      </p:sp>
      <p:sp>
        <p:nvSpPr>
          <p:cNvPr id="7" name="Rectangle 6">
            <a:extLst>
              <a:ext uri="{FF2B5EF4-FFF2-40B4-BE49-F238E27FC236}">
                <a16:creationId xmlns:a16="http://schemas.microsoft.com/office/drawing/2014/main" id="{74CD667D-72A8-E519-67D3-10ED5B5873CD}"/>
              </a:ext>
            </a:extLst>
          </p:cNvPr>
          <p:cNvSpPr>
            <a:spLocks noGrp="1" noChangeArrowheads="1"/>
          </p:cNvSpPr>
          <p:nvPr>
            <p:ph type="sldNum" sz="quarter" idx="12"/>
          </p:nvPr>
        </p:nvSpPr>
        <p:spPr>
          <a:ln/>
        </p:spPr>
        <p:txBody>
          <a:bodyPr/>
          <a:lstStyle>
            <a:lvl1pPr>
              <a:defRPr/>
            </a:lvl1pPr>
          </a:lstStyle>
          <a:p>
            <a:pPr>
              <a:defRPr/>
            </a:pPr>
            <a:fld id="{025B0761-3EE1-4916-B9B5-427971320E75}" type="slidenum">
              <a:rPr lang="sv-SE" altLang="sv-SE"/>
              <a:pPr>
                <a:defRPr/>
              </a:pPr>
              <a:t>‹#›</a:t>
            </a:fld>
            <a:endParaRPr lang="sv-SE" altLang="sv-SE"/>
          </a:p>
        </p:txBody>
      </p:sp>
    </p:spTree>
    <p:extLst>
      <p:ext uri="{BB962C8B-B14F-4D97-AF65-F5344CB8AC3E}">
        <p14:creationId xmlns:p14="http://schemas.microsoft.com/office/powerpoint/2010/main" val="1880736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30238" y="457200"/>
            <a:ext cx="2949575"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Platshållare för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Rectangle 4">
            <a:extLst>
              <a:ext uri="{FF2B5EF4-FFF2-40B4-BE49-F238E27FC236}">
                <a16:creationId xmlns:a16="http://schemas.microsoft.com/office/drawing/2014/main" id="{651CA008-3933-97FC-C5D7-9B2A4F116787}"/>
              </a:ext>
            </a:extLst>
          </p:cNvPr>
          <p:cNvSpPr>
            <a:spLocks noGrp="1" noChangeArrowheads="1"/>
          </p:cNvSpPr>
          <p:nvPr>
            <p:ph type="dt" sz="half" idx="10"/>
          </p:nvPr>
        </p:nvSpPr>
        <p:spPr>
          <a:ln/>
        </p:spPr>
        <p:txBody>
          <a:bodyPr/>
          <a:lstStyle>
            <a:lvl1pPr>
              <a:defRPr/>
            </a:lvl1pPr>
          </a:lstStyle>
          <a:p>
            <a:pPr>
              <a:defRPr/>
            </a:pPr>
            <a:endParaRPr lang="sv-SE" altLang="sv-SE"/>
          </a:p>
        </p:txBody>
      </p:sp>
      <p:sp>
        <p:nvSpPr>
          <p:cNvPr id="6" name="Rectangle 5">
            <a:extLst>
              <a:ext uri="{FF2B5EF4-FFF2-40B4-BE49-F238E27FC236}">
                <a16:creationId xmlns:a16="http://schemas.microsoft.com/office/drawing/2014/main" id="{01977EC0-B5A9-716A-EC05-700C10831237}"/>
              </a:ext>
            </a:extLst>
          </p:cNvPr>
          <p:cNvSpPr>
            <a:spLocks noGrp="1" noChangeArrowheads="1"/>
          </p:cNvSpPr>
          <p:nvPr>
            <p:ph type="ftr" sz="quarter" idx="11"/>
          </p:nvPr>
        </p:nvSpPr>
        <p:spPr>
          <a:ln/>
        </p:spPr>
        <p:txBody>
          <a:bodyPr/>
          <a:lstStyle>
            <a:lvl1pPr>
              <a:defRPr/>
            </a:lvl1pPr>
          </a:lstStyle>
          <a:p>
            <a:pPr>
              <a:defRPr/>
            </a:pPr>
            <a:endParaRPr lang="sv-SE" altLang="sv-SE"/>
          </a:p>
        </p:txBody>
      </p:sp>
      <p:sp>
        <p:nvSpPr>
          <p:cNvPr id="7" name="Rectangle 6">
            <a:extLst>
              <a:ext uri="{FF2B5EF4-FFF2-40B4-BE49-F238E27FC236}">
                <a16:creationId xmlns:a16="http://schemas.microsoft.com/office/drawing/2014/main" id="{EF5F532C-5FEC-5D1E-A6BC-1E20450BD0B6}"/>
              </a:ext>
            </a:extLst>
          </p:cNvPr>
          <p:cNvSpPr>
            <a:spLocks noGrp="1" noChangeArrowheads="1"/>
          </p:cNvSpPr>
          <p:nvPr>
            <p:ph type="sldNum" sz="quarter" idx="12"/>
          </p:nvPr>
        </p:nvSpPr>
        <p:spPr>
          <a:ln/>
        </p:spPr>
        <p:txBody>
          <a:bodyPr/>
          <a:lstStyle>
            <a:lvl1pPr>
              <a:defRPr/>
            </a:lvl1pPr>
          </a:lstStyle>
          <a:p>
            <a:pPr>
              <a:defRPr/>
            </a:pPr>
            <a:fld id="{92F4F592-2A7E-456C-8F6C-687B0F3CB95B}" type="slidenum">
              <a:rPr lang="sv-SE" altLang="sv-SE"/>
              <a:pPr>
                <a:defRPr/>
              </a:pPr>
              <a:t>‹#›</a:t>
            </a:fld>
            <a:endParaRPr lang="sv-SE" altLang="sv-SE"/>
          </a:p>
        </p:txBody>
      </p:sp>
    </p:spTree>
    <p:extLst>
      <p:ext uri="{BB962C8B-B14F-4D97-AF65-F5344CB8AC3E}">
        <p14:creationId xmlns:p14="http://schemas.microsoft.com/office/powerpoint/2010/main" val="3706538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946E043-32AB-24CE-C986-935F04502D53}"/>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v-SE" altLang="sv-SE"/>
              <a:t>Klicka här för att ändra format</a:t>
            </a:r>
          </a:p>
        </p:txBody>
      </p:sp>
      <p:sp>
        <p:nvSpPr>
          <p:cNvPr id="1027" name="Rectangle 3">
            <a:extLst>
              <a:ext uri="{FF2B5EF4-FFF2-40B4-BE49-F238E27FC236}">
                <a16:creationId xmlns:a16="http://schemas.microsoft.com/office/drawing/2014/main" id="{0061E39B-6359-4128-B5B1-D4558E9F50A2}"/>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sp>
        <p:nvSpPr>
          <p:cNvPr id="1028" name="Rectangle 4">
            <a:extLst>
              <a:ext uri="{FF2B5EF4-FFF2-40B4-BE49-F238E27FC236}">
                <a16:creationId xmlns:a16="http://schemas.microsoft.com/office/drawing/2014/main" id="{EEAFC531-26B7-471F-7112-37958DA33EA5}"/>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sv-SE" altLang="sv-SE"/>
          </a:p>
        </p:txBody>
      </p:sp>
      <p:sp>
        <p:nvSpPr>
          <p:cNvPr id="1029" name="Rectangle 5">
            <a:extLst>
              <a:ext uri="{FF2B5EF4-FFF2-40B4-BE49-F238E27FC236}">
                <a16:creationId xmlns:a16="http://schemas.microsoft.com/office/drawing/2014/main" id="{78370EB4-5CBC-2944-85AC-1D32873042A6}"/>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sv-SE" altLang="sv-SE"/>
          </a:p>
        </p:txBody>
      </p:sp>
      <p:sp>
        <p:nvSpPr>
          <p:cNvPr id="1030" name="Rectangle 6">
            <a:extLst>
              <a:ext uri="{FF2B5EF4-FFF2-40B4-BE49-F238E27FC236}">
                <a16:creationId xmlns:a16="http://schemas.microsoft.com/office/drawing/2014/main" id="{90446826-6547-7CF6-0D4C-263D01CB4147}"/>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5708132-7AAE-4242-944A-02DAF33865DC}" type="slidenum">
              <a:rPr lang="sv-SE" altLang="sv-SE"/>
              <a:pPr>
                <a:defRPr/>
              </a:pPr>
              <a:t>‹#›</a:t>
            </a:fld>
            <a:endParaRPr lang="sv-SE" alt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2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9AFBD6B6-B109-D513-0F85-D7E9B3E9A69D}"/>
              </a:ext>
            </a:extLst>
          </p:cNvPr>
          <p:cNvSpPr>
            <a:spLocks noGrp="1" noChangeArrowheads="1"/>
          </p:cNvSpPr>
          <p:nvPr>
            <p:ph type="ctrTitle"/>
          </p:nvPr>
        </p:nvSpPr>
        <p:spPr>
          <a:xfrm>
            <a:off x="685800" y="2130425"/>
            <a:ext cx="7772400" cy="1470025"/>
          </a:xfrm>
        </p:spPr>
        <p:txBody>
          <a:bodyPr anchor="ctr"/>
          <a:lstStyle/>
          <a:p>
            <a:pPr eaLnBrk="1" hangingPunct="1"/>
            <a:r>
              <a:rPr lang="sv-SE" altLang="sv-SE" sz="4400" dirty="0"/>
              <a:t>Vårseminarium</a:t>
            </a:r>
            <a:br>
              <a:rPr lang="sv-SE" altLang="sv-SE" sz="4400" dirty="0"/>
            </a:br>
            <a:r>
              <a:rPr lang="sv-SE" altLang="sv-SE" sz="4400" dirty="0"/>
              <a:t>2024-03-20</a:t>
            </a:r>
            <a:br>
              <a:rPr lang="sv-SE" altLang="sv-SE" sz="4400" dirty="0"/>
            </a:br>
            <a:r>
              <a:rPr lang="sv-SE" altLang="sv-SE" sz="4400" dirty="0"/>
              <a:t>Välkomna!</a:t>
            </a:r>
          </a:p>
        </p:txBody>
      </p:sp>
      <p:pic>
        <p:nvPicPr>
          <p:cNvPr id="3075" name="Picture 4">
            <a:extLst>
              <a:ext uri="{FF2B5EF4-FFF2-40B4-BE49-F238E27FC236}">
                <a16:creationId xmlns:a16="http://schemas.microsoft.com/office/drawing/2014/main" id="{0A67C42D-3525-1DB7-0E82-71BFE23363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775" y="3933825"/>
            <a:ext cx="3638550" cy="194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5">
            <a:extLst>
              <a:ext uri="{FF2B5EF4-FFF2-40B4-BE49-F238E27FC236}">
                <a16:creationId xmlns:a16="http://schemas.microsoft.com/office/drawing/2014/main" id="{E68C6442-8D22-5F73-8DFF-E99CC09582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850" y="5876925"/>
            <a:ext cx="16129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ubrik 1">
            <a:extLst>
              <a:ext uri="{FF2B5EF4-FFF2-40B4-BE49-F238E27FC236}">
                <a16:creationId xmlns:a16="http://schemas.microsoft.com/office/drawing/2014/main" id="{A94189D4-FAE2-03C4-573E-553EE009F4E1}"/>
              </a:ext>
            </a:extLst>
          </p:cNvPr>
          <p:cNvSpPr>
            <a:spLocks noGrp="1" noChangeArrowheads="1"/>
          </p:cNvSpPr>
          <p:nvPr>
            <p:ph type="title"/>
          </p:nvPr>
        </p:nvSpPr>
        <p:spPr>
          <a:xfrm>
            <a:off x="628650" y="371475"/>
            <a:ext cx="7886700" cy="925985"/>
          </a:xfrm>
        </p:spPr>
        <p:txBody>
          <a:bodyPr/>
          <a:lstStyle/>
          <a:p>
            <a:pPr algn="ctr"/>
            <a:r>
              <a:rPr lang="sv-SE" altLang="sv-SE" dirty="0" err="1"/>
              <a:t>Linkmapping</a:t>
            </a:r>
            <a:r>
              <a:rPr lang="sv-SE" altLang="sv-SE" dirty="0"/>
              <a:t> Mål</a:t>
            </a:r>
          </a:p>
        </p:txBody>
      </p:sp>
      <p:pic>
        <p:nvPicPr>
          <p:cNvPr id="5124" name="Picture 4">
            <a:extLst>
              <a:ext uri="{FF2B5EF4-FFF2-40B4-BE49-F238E27FC236}">
                <a16:creationId xmlns:a16="http://schemas.microsoft.com/office/drawing/2014/main" id="{B310E1B7-C77D-29C5-018D-9D5FBD83B1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850" y="5876925"/>
            <a:ext cx="16129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ruta 3">
            <a:extLst>
              <a:ext uri="{FF2B5EF4-FFF2-40B4-BE49-F238E27FC236}">
                <a16:creationId xmlns:a16="http://schemas.microsoft.com/office/drawing/2014/main" id="{9F648074-86A0-0826-3DD1-96E2A4E7F6C5}"/>
              </a:ext>
            </a:extLst>
          </p:cNvPr>
          <p:cNvSpPr txBox="1"/>
          <p:nvPr/>
        </p:nvSpPr>
        <p:spPr>
          <a:xfrm>
            <a:off x="275621" y="1426184"/>
            <a:ext cx="8554550" cy="3416320"/>
          </a:xfrm>
          <a:prstGeom prst="rect">
            <a:avLst/>
          </a:prstGeom>
          <a:noFill/>
        </p:spPr>
        <p:txBody>
          <a:bodyPr wrap="square" rtlCol="0">
            <a:spAutoFit/>
          </a:bodyPr>
          <a:lstStyle/>
          <a:p>
            <a:pPr marL="285750" indent="-285750">
              <a:buFont typeface="Arial" panose="020B0604020202020204" pitchFamily="34" charset="0"/>
              <a:buChar char="•"/>
            </a:pPr>
            <a:r>
              <a:rPr lang="sv-SE" dirty="0"/>
              <a:t>Åstadkomma  ett standardiserat SUTI-dokument som skall upprättas före varje ny länk</a:t>
            </a:r>
          </a:p>
          <a:p>
            <a:pPr marL="285750" indent="-285750">
              <a:buFont typeface="Arial" panose="020B0604020202020204" pitchFamily="34" charset="0"/>
              <a:buChar char="•"/>
            </a:pPr>
            <a:r>
              <a:rPr lang="sv-SE" dirty="0"/>
              <a:t>Skall gälla varje länk med sina unika SUTI-id (</a:t>
            </a:r>
            <a:r>
              <a:rPr lang="sv-SE" dirty="0" err="1"/>
              <a:t>orgSender-orgReceiver</a:t>
            </a:r>
            <a:r>
              <a:rPr lang="sv-SE" dirty="0"/>
              <a:t>)</a:t>
            </a:r>
          </a:p>
          <a:p>
            <a:pPr marL="285750" indent="-285750">
              <a:buFont typeface="Arial" panose="020B0604020202020204" pitchFamily="34" charset="0"/>
              <a:buChar char="•"/>
            </a:pPr>
            <a:r>
              <a:rPr lang="sv-SE" dirty="0" err="1"/>
              <a:t>Clientens</a:t>
            </a:r>
            <a:r>
              <a:rPr lang="sv-SE" dirty="0"/>
              <a:t> ansvar att den blir upprättad och upprätta sin del av dokumentet</a:t>
            </a:r>
          </a:p>
          <a:p>
            <a:pPr marL="285750" indent="-285750">
              <a:buFont typeface="Arial" panose="020B0604020202020204" pitchFamily="34" charset="0"/>
              <a:buChar char="•"/>
            </a:pPr>
            <a:r>
              <a:rPr lang="sv-SE" dirty="0" err="1"/>
              <a:t>Providers</a:t>
            </a:r>
            <a:r>
              <a:rPr lang="sv-SE" dirty="0"/>
              <a:t> skyldighet</a:t>
            </a:r>
          </a:p>
          <a:p>
            <a:pPr marL="742950" lvl="1" indent="-285750">
              <a:buFont typeface="Arial" panose="020B0604020202020204" pitchFamily="34" charset="0"/>
              <a:buChar char="•"/>
            </a:pPr>
            <a:r>
              <a:rPr lang="sv-SE" dirty="0"/>
              <a:t>att ha studerat </a:t>
            </a:r>
            <a:r>
              <a:rPr lang="sv-SE" dirty="0" err="1"/>
              <a:t>selfdeclation</a:t>
            </a:r>
            <a:r>
              <a:rPr lang="sv-SE" dirty="0"/>
              <a:t>, </a:t>
            </a:r>
          </a:p>
          <a:p>
            <a:pPr marL="742950" lvl="1" indent="-285750">
              <a:buFont typeface="Arial" panose="020B0604020202020204" pitchFamily="34" charset="0"/>
              <a:buChar char="•"/>
            </a:pPr>
            <a:r>
              <a:rPr lang="sv-SE" dirty="0"/>
              <a:t>efterfråga det som man upplever saknas</a:t>
            </a:r>
          </a:p>
          <a:p>
            <a:pPr marL="742950" lvl="1" indent="-285750">
              <a:buFont typeface="Arial" panose="020B0604020202020204" pitchFamily="34" charset="0"/>
              <a:buChar char="•"/>
            </a:pPr>
            <a:r>
              <a:rPr lang="sv-SE" dirty="0"/>
              <a:t>ifylla sin del</a:t>
            </a:r>
          </a:p>
          <a:p>
            <a:pPr marL="285750" indent="-285750">
              <a:buFont typeface="Arial" panose="020B0604020202020204" pitchFamily="34" charset="0"/>
              <a:buChar char="•"/>
            </a:pPr>
            <a:r>
              <a:rPr lang="sv-SE" dirty="0"/>
              <a:t>Gemensam uppgift att granska och godkänna</a:t>
            </a:r>
          </a:p>
          <a:p>
            <a:pPr marL="285750" indent="-285750">
              <a:buFont typeface="Arial" panose="020B0604020202020204" pitchFamily="34" charset="0"/>
              <a:buChar char="•"/>
            </a:pPr>
            <a:r>
              <a:rPr lang="sv-SE" dirty="0"/>
              <a:t>Sannolikt blir dessa till viss del anpassade efter respektive system hos </a:t>
            </a:r>
            <a:r>
              <a:rPr lang="sv-SE" dirty="0" err="1"/>
              <a:t>Client</a:t>
            </a:r>
            <a:r>
              <a:rPr lang="sv-SE" dirty="0"/>
              <a:t> och </a:t>
            </a:r>
            <a:r>
              <a:rPr lang="sv-SE" dirty="0" err="1"/>
              <a:t>Provider</a:t>
            </a:r>
            <a:endParaRPr lang="sv-SE" dirty="0"/>
          </a:p>
          <a:p>
            <a:pPr marL="285750" indent="-285750">
              <a:buFont typeface="Arial" panose="020B0604020202020204" pitchFamily="34" charset="0"/>
              <a:buChar char="•"/>
            </a:pPr>
            <a:r>
              <a:rPr lang="sv-SE" dirty="0"/>
              <a:t>Levande dokument. Behov av justering kan påkallas av båda parter.</a:t>
            </a:r>
          </a:p>
        </p:txBody>
      </p:sp>
      <p:sp>
        <p:nvSpPr>
          <p:cNvPr id="2" name="Rectangle 12">
            <a:extLst>
              <a:ext uri="{FF2B5EF4-FFF2-40B4-BE49-F238E27FC236}">
                <a16:creationId xmlns:a16="http://schemas.microsoft.com/office/drawing/2014/main" id="{6DD4B2BA-BEFF-A682-EEC6-AE26606D81C2}"/>
              </a:ext>
            </a:extLst>
          </p:cNvPr>
          <p:cNvSpPr>
            <a:spLocks noChangeArrowheads="1"/>
          </p:cNvSpPr>
          <p:nvPr/>
        </p:nvSpPr>
        <p:spPr bwMode="auto">
          <a:xfrm>
            <a:off x="628650" y="4971228"/>
            <a:ext cx="5472608" cy="151529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sv-SE" altLang="sv-SE" sz="1800" dirty="0"/>
              <a:t>Onödigt? Krångligt? Tidsödande?</a:t>
            </a:r>
          </a:p>
          <a:p>
            <a:pPr algn="ctr" eaLnBrk="1" hangingPunct="1">
              <a:spcBef>
                <a:spcPct val="0"/>
              </a:spcBef>
              <a:buFontTx/>
              <a:buNone/>
            </a:pPr>
            <a:endParaRPr lang="sv-SE" altLang="sv-SE" sz="1800" dirty="0"/>
          </a:p>
          <a:p>
            <a:pPr algn="ctr" eaLnBrk="1" hangingPunct="1">
              <a:spcBef>
                <a:spcPct val="0"/>
              </a:spcBef>
              <a:buFontTx/>
              <a:buNone/>
            </a:pPr>
            <a:r>
              <a:rPr lang="sv-SE" altLang="sv-SE" sz="1800" dirty="0"/>
              <a:t>Vi tror inte det!</a:t>
            </a:r>
          </a:p>
          <a:p>
            <a:pPr algn="ctr" eaLnBrk="1" hangingPunct="1">
              <a:spcBef>
                <a:spcPct val="0"/>
              </a:spcBef>
              <a:buFontTx/>
              <a:buNone/>
            </a:pPr>
            <a:endParaRPr lang="sv-SE" altLang="sv-SE" sz="1800" dirty="0"/>
          </a:p>
          <a:p>
            <a:pPr algn="ctr" eaLnBrk="1" hangingPunct="1">
              <a:spcBef>
                <a:spcPct val="0"/>
              </a:spcBef>
              <a:buFontTx/>
              <a:buNone/>
            </a:pPr>
            <a:r>
              <a:rPr lang="sv-SE" altLang="sv-SE" sz="1800" dirty="0"/>
              <a:t>Mycket blir copy/</a:t>
            </a:r>
            <a:r>
              <a:rPr lang="sv-SE" altLang="sv-SE" sz="1800" dirty="0" err="1"/>
              <a:t>paste</a:t>
            </a:r>
            <a:r>
              <a:rPr lang="sv-SE" altLang="sv-SE" sz="1800" dirty="0"/>
              <a:t>. En del blir ny eftertanke.</a:t>
            </a:r>
          </a:p>
        </p:txBody>
      </p:sp>
    </p:spTree>
    <p:extLst>
      <p:ext uri="{BB962C8B-B14F-4D97-AF65-F5344CB8AC3E}">
        <p14:creationId xmlns:p14="http://schemas.microsoft.com/office/powerpoint/2010/main" val="1491092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ubrik 1">
            <a:extLst>
              <a:ext uri="{FF2B5EF4-FFF2-40B4-BE49-F238E27FC236}">
                <a16:creationId xmlns:a16="http://schemas.microsoft.com/office/drawing/2014/main" id="{A94189D4-FAE2-03C4-573E-553EE009F4E1}"/>
              </a:ext>
            </a:extLst>
          </p:cNvPr>
          <p:cNvSpPr>
            <a:spLocks noGrp="1" noChangeArrowheads="1"/>
          </p:cNvSpPr>
          <p:nvPr>
            <p:ph type="title"/>
          </p:nvPr>
        </p:nvSpPr>
        <p:spPr>
          <a:xfrm>
            <a:off x="628650" y="371475"/>
            <a:ext cx="7886700" cy="925985"/>
          </a:xfrm>
        </p:spPr>
        <p:txBody>
          <a:bodyPr/>
          <a:lstStyle/>
          <a:p>
            <a:pPr algn="ctr"/>
            <a:r>
              <a:rPr lang="sv-SE" altLang="sv-SE" dirty="0" err="1"/>
              <a:t>Linkmapping</a:t>
            </a:r>
            <a:r>
              <a:rPr lang="sv-SE" altLang="sv-SE" dirty="0"/>
              <a:t> Vad?</a:t>
            </a:r>
          </a:p>
        </p:txBody>
      </p:sp>
      <p:pic>
        <p:nvPicPr>
          <p:cNvPr id="5124" name="Picture 4">
            <a:extLst>
              <a:ext uri="{FF2B5EF4-FFF2-40B4-BE49-F238E27FC236}">
                <a16:creationId xmlns:a16="http://schemas.microsoft.com/office/drawing/2014/main" id="{B310E1B7-C77D-29C5-018D-9D5FBD83B1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850" y="5876925"/>
            <a:ext cx="16129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2">
            <a:extLst>
              <a:ext uri="{FF2B5EF4-FFF2-40B4-BE49-F238E27FC236}">
                <a16:creationId xmlns:a16="http://schemas.microsoft.com/office/drawing/2014/main" id="{FB193140-3ED7-315D-155F-57F3EDC8F725}"/>
              </a:ext>
            </a:extLst>
          </p:cNvPr>
          <p:cNvSpPr>
            <a:spLocks noChangeArrowheads="1"/>
          </p:cNvSpPr>
          <p:nvPr/>
        </p:nvSpPr>
        <p:spPr bwMode="auto">
          <a:xfrm>
            <a:off x="1483280" y="2921705"/>
            <a:ext cx="4392488"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sv-SE" altLang="sv-SE" sz="1800" dirty="0"/>
              <a:t>Resursbeskrivningar – val av rätt fordon</a:t>
            </a:r>
          </a:p>
        </p:txBody>
      </p:sp>
      <p:sp>
        <p:nvSpPr>
          <p:cNvPr id="3" name="Rectangle 12">
            <a:extLst>
              <a:ext uri="{FF2B5EF4-FFF2-40B4-BE49-F238E27FC236}">
                <a16:creationId xmlns:a16="http://schemas.microsoft.com/office/drawing/2014/main" id="{3381E307-C7DF-451F-E004-4A34F127BF9D}"/>
              </a:ext>
            </a:extLst>
          </p:cNvPr>
          <p:cNvSpPr>
            <a:spLocks noChangeArrowheads="1"/>
          </p:cNvSpPr>
          <p:nvPr/>
        </p:nvSpPr>
        <p:spPr bwMode="auto">
          <a:xfrm>
            <a:off x="1483280" y="4221088"/>
            <a:ext cx="5391016"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sv-SE" altLang="sv-SE" sz="1800" dirty="0"/>
              <a:t>Id-beskrivningar – identifiera rätta objekt (</a:t>
            </a:r>
            <a:r>
              <a:rPr lang="sv-SE" altLang="sv-SE" sz="1800" dirty="0" err="1"/>
              <a:t>sources</a:t>
            </a:r>
            <a:r>
              <a:rPr lang="sv-SE" altLang="sv-SE" sz="1800" dirty="0"/>
              <a:t>)</a:t>
            </a:r>
          </a:p>
        </p:txBody>
      </p:sp>
      <p:sp>
        <p:nvSpPr>
          <p:cNvPr id="5" name="Rectangle 12">
            <a:extLst>
              <a:ext uri="{FF2B5EF4-FFF2-40B4-BE49-F238E27FC236}">
                <a16:creationId xmlns:a16="http://schemas.microsoft.com/office/drawing/2014/main" id="{4F270CB6-1045-1001-42E3-8D7BFDFD9685}"/>
              </a:ext>
            </a:extLst>
          </p:cNvPr>
          <p:cNvSpPr>
            <a:spLocks noChangeArrowheads="1"/>
          </p:cNvSpPr>
          <p:nvPr/>
        </p:nvSpPr>
        <p:spPr bwMode="auto">
          <a:xfrm>
            <a:off x="1467591" y="4978808"/>
            <a:ext cx="5391016"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sv-SE" altLang="sv-SE" sz="1800" dirty="0"/>
              <a:t>Processbeskrivningar – val av rätt åtgärd i rätt tid</a:t>
            </a:r>
          </a:p>
        </p:txBody>
      </p:sp>
      <p:sp>
        <p:nvSpPr>
          <p:cNvPr id="6" name="Rectangle 12">
            <a:extLst>
              <a:ext uri="{FF2B5EF4-FFF2-40B4-BE49-F238E27FC236}">
                <a16:creationId xmlns:a16="http://schemas.microsoft.com/office/drawing/2014/main" id="{853E23CC-57CA-020D-BDEE-B50ABC9CDEC7}"/>
              </a:ext>
            </a:extLst>
          </p:cNvPr>
          <p:cNvSpPr>
            <a:spLocks noChangeArrowheads="1"/>
          </p:cNvSpPr>
          <p:nvPr/>
        </p:nvSpPr>
        <p:spPr bwMode="auto">
          <a:xfrm>
            <a:off x="1475656" y="1770641"/>
            <a:ext cx="4392488"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sv-SE" altLang="sv-SE" sz="1800" dirty="0"/>
              <a:t>Utbyte av administrativ info - </a:t>
            </a:r>
            <a:r>
              <a:rPr lang="sv-SE" altLang="sv-SE" sz="1800" dirty="0" err="1"/>
              <a:t>Linkid</a:t>
            </a:r>
            <a:endParaRPr lang="sv-SE" altLang="sv-SE" sz="1800" dirty="0"/>
          </a:p>
        </p:txBody>
      </p:sp>
      <p:sp>
        <p:nvSpPr>
          <p:cNvPr id="4" name="Rectangle 12">
            <a:extLst>
              <a:ext uri="{FF2B5EF4-FFF2-40B4-BE49-F238E27FC236}">
                <a16:creationId xmlns:a16="http://schemas.microsoft.com/office/drawing/2014/main" id="{B64DF7AF-C2DE-19A9-CE02-64324847469A}"/>
              </a:ext>
            </a:extLst>
          </p:cNvPr>
          <p:cNvSpPr>
            <a:spLocks noChangeArrowheads="1"/>
          </p:cNvSpPr>
          <p:nvPr/>
        </p:nvSpPr>
        <p:spPr bwMode="auto">
          <a:xfrm>
            <a:off x="1835696" y="3504496"/>
            <a:ext cx="4392488"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sv-SE" altLang="sv-SE" sz="1800" dirty="0"/>
              <a:t>Attributlista</a:t>
            </a:r>
          </a:p>
        </p:txBody>
      </p:sp>
    </p:spTree>
    <p:extLst>
      <p:ext uri="{BB962C8B-B14F-4D97-AF65-F5344CB8AC3E}">
        <p14:creationId xmlns:p14="http://schemas.microsoft.com/office/powerpoint/2010/main" val="2018906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ubrik 1">
            <a:extLst>
              <a:ext uri="{FF2B5EF4-FFF2-40B4-BE49-F238E27FC236}">
                <a16:creationId xmlns:a16="http://schemas.microsoft.com/office/drawing/2014/main" id="{A94189D4-FAE2-03C4-573E-553EE009F4E1}"/>
              </a:ext>
            </a:extLst>
          </p:cNvPr>
          <p:cNvSpPr>
            <a:spLocks noGrp="1" noChangeArrowheads="1"/>
          </p:cNvSpPr>
          <p:nvPr>
            <p:ph type="title"/>
          </p:nvPr>
        </p:nvSpPr>
        <p:spPr>
          <a:xfrm>
            <a:off x="628650" y="371475"/>
            <a:ext cx="7886700" cy="925985"/>
          </a:xfrm>
        </p:spPr>
        <p:txBody>
          <a:bodyPr/>
          <a:lstStyle/>
          <a:p>
            <a:pPr algn="ctr"/>
            <a:r>
              <a:rPr lang="sv-SE" altLang="sv-SE" dirty="0"/>
              <a:t>Administrativ info</a:t>
            </a:r>
          </a:p>
        </p:txBody>
      </p:sp>
      <p:pic>
        <p:nvPicPr>
          <p:cNvPr id="5124" name="Picture 4">
            <a:extLst>
              <a:ext uri="{FF2B5EF4-FFF2-40B4-BE49-F238E27FC236}">
                <a16:creationId xmlns:a16="http://schemas.microsoft.com/office/drawing/2014/main" id="{B310E1B7-C77D-29C5-018D-9D5FBD83B1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850" y="5876925"/>
            <a:ext cx="16129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ruta 3">
            <a:extLst>
              <a:ext uri="{FF2B5EF4-FFF2-40B4-BE49-F238E27FC236}">
                <a16:creationId xmlns:a16="http://schemas.microsoft.com/office/drawing/2014/main" id="{9F648074-86A0-0826-3DD1-96E2A4E7F6C5}"/>
              </a:ext>
            </a:extLst>
          </p:cNvPr>
          <p:cNvSpPr txBox="1"/>
          <p:nvPr/>
        </p:nvSpPr>
        <p:spPr>
          <a:xfrm>
            <a:off x="275621" y="1426184"/>
            <a:ext cx="8554550" cy="1754326"/>
          </a:xfrm>
          <a:prstGeom prst="rect">
            <a:avLst/>
          </a:prstGeom>
          <a:noFill/>
        </p:spPr>
        <p:txBody>
          <a:bodyPr wrap="square" rtlCol="0">
            <a:spAutoFit/>
          </a:bodyPr>
          <a:lstStyle/>
          <a:p>
            <a:pPr marL="285750" indent="-285750">
              <a:buFont typeface="Arial" panose="020B0604020202020204" pitchFamily="34" charset="0"/>
              <a:buChar char="•"/>
            </a:pPr>
            <a:r>
              <a:rPr lang="sv-SE" dirty="0">
                <a:highlight>
                  <a:srgbClr val="FF0000"/>
                </a:highlight>
              </a:rPr>
              <a:t>Sätta Link-id</a:t>
            </a:r>
          </a:p>
          <a:p>
            <a:pPr marL="742950" lvl="1" indent="-285750">
              <a:buFont typeface="Arial" panose="020B0604020202020204" pitchFamily="34" charset="0"/>
              <a:buChar char="•"/>
            </a:pPr>
            <a:r>
              <a:rPr lang="sv-SE" dirty="0" err="1"/>
              <a:t>Client</a:t>
            </a:r>
            <a:r>
              <a:rPr lang="sv-SE" dirty="0"/>
              <a:t> sätter sitt</a:t>
            </a:r>
          </a:p>
          <a:p>
            <a:pPr marL="742950" lvl="1" indent="-285750">
              <a:buFont typeface="Arial" panose="020B0604020202020204" pitchFamily="34" charset="0"/>
              <a:buChar char="•"/>
            </a:pPr>
            <a:r>
              <a:rPr lang="sv-SE" dirty="0" err="1"/>
              <a:t>Provider</a:t>
            </a:r>
            <a:r>
              <a:rPr lang="sv-SE" dirty="0"/>
              <a:t> sätter sitt</a:t>
            </a:r>
          </a:p>
          <a:p>
            <a:pPr marL="285750" indent="-285750">
              <a:buFont typeface="Arial" panose="020B0604020202020204" pitchFamily="34" charset="0"/>
              <a:buChar char="•"/>
            </a:pPr>
            <a:r>
              <a:rPr lang="sv-SE" dirty="0"/>
              <a:t>Teknisk info (IP-adresser </a:t>
            </a:r>
            <a:r>
              <a:rPr lang="sv-SE" dirty="0" err="1"/>
              <a:t>etc</a:t>
            </a:r>
            <a:r>
              <a:rPr lang="sv-SE" dirty="0"/>
              <a:t>)</a:t>
            </a:r>
          </a:p>
          <a:p>
            <a:pPr marL="285750" indent="-285750">
              <a:buFont typeface="Arial" panose="020B0604020202020204" pitchFamily="34" charset="0"/>
              <a:buChar char="•"/>
            </a:pPr>
            <a:r>
              <a:rPr lang="sv-SE" dirty="0"/>
              <a:t>Kontaktpersoner</a:t>
            </a:r>
          </a:p>
          <a:p>
            <a:pPr marL="285750" indent="-285750">
              <a:buFont typeface="Arial" panose="020B0604020202020204" pitchFamily="34" charset="0"/>
              <a:buChar char="•"/>
            </a:pPr>
            <a:r>
              <a:rPr lang="sv-SE" dirty="0"/>
              <a:t>Info om något händer</a:t>
            </a:r>
          </a:p>
        </p:txBody>
      </p:sp>
    </p:spTree>
    <p:extLst>
      <p:ext uri="{BB962C8B-B14F-4D97-AF65-F5344CB8AC3E}">
        <p14:creationId xmlns:p14="http://schemas.microsoft.com/office/powerpoint/2010/main" val="3031677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0F7CAFEC-CFB7-1ECD-5351-C3AA5538C24D}"/>
              </a:ext>
            </a:extLst>
          </p:cNvPr>
          <p:cNvGraphicFramePr>
            <a:graphicFrameLocks noGrp="1"/>
          </p:cNvGraphicFramePr>
          <p:nvPr>
            <p:extLst>
              <p:ext uri="{D42A27DB-BD31-4B8C-83A1-F6EECF244321}">
                <p14:modId xmlns:p14="http://schemas.microsoft.com/office/powerpoint/2010/main" val="815265855"/>
              </p:ext>
            </p:extLst>
          </p:nvPr>
        </p:nvGraphicFramePr>
        <p:xfrm>
          <a:off x="611561" y="1133474"/>
          <a:ext cx="7992889" cy="5247851"/>
        </p:xfrm>
        <a:graphic>
          <a:graphicData uri="http://schemas.openxmlformats.org/drawingml/2006/table">
            <a:tbl>
              <a:tblPr>
                <a:tableStyleId>{5C22544A-7EE6-4342-B048-85BDC9FD1C3A}</a:tableStyleId>
              </a:tblPr>
              <a:tblGrid>
                <a:gridCol w="652482">
                  <a:extLst>
                    <a:ext uri="{9D8B030D-6E8A-4147-A177-3AD203B41FA5}">
                      <a16:colId xmlns:a16="http://schemas.microsoft.com/office/drawing/2014/main" val="3412127043"/>
                    </a:ext>
                  </a:extLst>
                </a:gridCol>
                <a:gridCol w="717728">
                  <a:extLst>
                    <a:ext uri="{9D8B030D-6E8A-4147-A177-3AD203B41FA5}">
                      <a16:colId xmlns:a16="http://schemas.microsoft.com/office/drawing/2014/main" val="1031139802"/>
                    </a:ext>
                  </a:extLst>
                </a:gridCol>
                <a:gridCol w="652482">
                  <a:extLst>
                    <a:ext uri="{9D8B030D-6E8A-4147-A177-3AD203B41FA5}">
                      <a16:colId xmlns:a16="http://schemas.microsoft.com/office/drawing/2014/main" val="2494934892"/>
                    </a:ext>
                  </a:extLst>
                </a:gridCol>
                <a:gridCol w="521984">
                  <a:extLst>
                    <a:ext uri="{9D8B030D-6E8A-4147-A177-3AD203B41FA5}">
                      <a16:colId xmlns:a16="http://schemas.microsoft.com/office/drawing/2014/main" val="25567183"/>
                    </a:ext>
                  </a:extLst>
                </a:gridCol>
                <a:gridCol w="2881790">
                  <a:extLst>
                    <a:ext uri="{9D8B030D-6E8A-4147-A177-3AD203B41FA5}">
                      <a16:colId xmlns:a16="http://schemas.microsoft.com/office/drawing/2014/main" val="1367314711"/>
                    </a:ext>
                  </a:extLst>
                </a:gridCol>
                <a:gridCol w="521984">
                  <a:extLst>
                    <a:ext uri="{9D8B030D-6E8A-4147-A177-3AD203B41FA5}">
                      <a16:colId xmlns:a16="http://schemas.microsoft.com/office/drawing/2014/main" val="3794663553"/>
                    </a:ext>
                  </a:extLst>
                </a:gridCol>
                <a:gridCol w="2044439">
                  <a:extLst>
                    <a:ext uri="{9D8B030D-6E8A-4147-A177-3AD203B41FA5}">
                      <a16:colId xmlns:a16="http://schemas.microsoft.com/office/drawing/2014/main" val="2368620469"/>
                    </a:ext>
                  </a:extLst>
                </a:gridCol>
              </a:tblGrid>
              <a:tr h="263659">
                <a:tc>
                  <a:txBody>
                    <a:bodyPr/>
                    <a:lstStyle/>
                    <a:p>
                      <a:pPr algn="l" fontAlgn="b"/>
                      <a:r>
                        <a:rPr lang="sv-SE" sz="700" u="none" strike="noStrike">
                          <a:effectLst/>
                        </a:rPr>
                        <a:t>client</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IdVehicle</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orgProvider</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Agreement</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Exempel</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product</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Exempel</a:t>
                      </a:r>
                      <a:endParaRPr lang="sv-SE" sz="700" b="0" i="0" u="none" strike="noStrike">
                        <a:solidFill>
                          <a:srgbClr val="000000"/>
                        </a:solidFill>
                        <a:effectLst/>
                        <a:latin typeface="Calibri" panose="020F0502020204030204" pitchFamily="34" charset="0"/>
                      </a:endParaRPr>
                    </a:p>
                  </a:txBody>
                  <a:tcPr marL="5126" marR="5126" marT="5126" marB="0" anchor="b"/>
                </a:tc>
                <a:extLst>
                  <a:ext uri="{0D108BD9-81ED-4DB2-BD59-A6C34878D82A}">
                    <a16:rowId xmlns:a16="http://schemas.microsoft.com/office/drawing/2014/main" val="3775987671"/>
                  </a:ext>
                </a:extLst>
              </a:tr>
              <a:tr h="140618">
                <a:tc>
                  <a:txBody>
                    <a:bodyPr/>
                    <a:lstStyle/>
                    <a:p>
                      <a:pPr algn="l" fontAlgn="b"/>
                      <a:r>
                        <a:rPr lang="sv-SE" sz="700" u="none" strike="noStrike">
                          <a:effectLst/>
                        </a:rPr>
                        <a:t> </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referencesTo</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Ja/nej</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Ja/Nej</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 </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ja/Nej</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 </a:t>
                      </a:r>
                      <a:endParaRPr lang="sv-SE" sz="700" b="0" i="0" u="none" strike="noStrike">
                        <a:solidFill>
                          <a:srgbClr val="000000"/>
                        </a:solidFill>
                        <a:effectLst/>
                        <a:latin typeface="Calibri" panose="020F0502020204030204" pitchFamily="34" charset="0"/>
                      </a:endParaRPr>
                    </a:p>
                  </a:txBody>
                  <a:tcPr marL="5126" marR="5126" marT="5126" marB="0" anchor="b"/>
                </a:tc>
                <a:extLst>
                  <a:ext uri="{0D108BD9-81ED-4DB2-BD59-A6C34878D82A}">
                    <a16:rowId xmlns:a16="http://schemas.microsoft.com/office/drawing/2014/main" val="55830798"/>
                  </a:ext>
                </a:extLst>
              </a:tr>
              <a:tr h="140618">
                <a:tc>
                  <a:txBody>
                    <a:bodyPr/>
                    <a:lstStyle/>
                    <a:p>
                      <a:pPr algn="l" fontAlgn="b"/>
                      <a:r>
                        <a:rPr lang="sv-SE" sz="700" u="none" strike="noStrike">
                          <a:effectLst/>
                        </a:rPr>
                        <a:t>ABR</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Nej</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ja</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ctr"/>
                      <a:r>
                        <a:rPr lang="sv-SE" sz="500" u="none" strike="noStrike">
                          <a:effectLst/>
                        </a:rPr>
                        <a:t>&lt;agreement name="ABR_AGREEMENT"&gt;</a:t>
                      </a:r>
                      <a:endParaRPr lang="sv-SE" sz="500" b="0" i="0" u="none" strike="noStrike">
                        <a:solidFill>
                          <a:srgbClr val="000000"/>
                        </a:solidFill>
                        <a:effectLst/>
                        <a:latin typeface="Courier New" panose="02070309020205020404" pitchFamily="49" charset="0"/>
                      </a:endParaRPr>
                    </a:p>
                  </a:txBody>
                  <a:tcPr marL="5126" marR="5126" marT="5126" marB="0" anchor="ctr"/>
                </a:tc>
                <a:tc>
                  <a:txBody>
                    <a:bodyPr/>
                    <a:lstStyle/>
                    <a:p>
                      <a:pPr algn="l" fontAlgn="b"/>
                      <a:r>
                        <a:rPr lang="sv-SE" sz="700" u="none" strike="noStrike">
                          <a:effectLst/>
                        </a:rPr>
                        <a:t>ja</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ctr"/>
                      <a:r>
                        <a:rPr lang="sv-SE" sz="500" u="none" strike="noStrike">
                          <a:effectLst/>
                        </a:rPr>
                        <a:t>&lt;product&gt;</a:t>
                      </a:r>
                      <a:endParaRPr lang="sv-SE" sz="500" b="0" i="0" u="none" strike="noStrike">
                        <a:solidFill>
                          <a:srgbClr val="000000"/>
                        </a:solidFill>
                        <a:effectLst/>
                        <a:latin typeface="Courier New" panose="02070309020205020404" pitchFamily="49" charset="0"/>
                      </a:endParaRPr>
                    </a:p>
                  </a:txBody>
                  <a:tcPr marL="5126" marR="5126" marT="5126" marB="0" anchor="ctr"/>
                </a:tc>
                <a:extLst>
                  <a:ext uri="{0D108BD9-81ED-4DB2-BD59-A6C34878D82A}">
                    <a16:rowId xmlns:a16="http://schemas.microsoft.com/office/drawing/2014/main" val="2691779810"/>
                  </a:ext>
                </a:extLst>
              </a:tr>
              <a:tr h="339827">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dirty="0">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ctr"/>
                      <a:r>
                        <a:rPr lang="en-US" sz="500" u="none" strike="noStrike" dirty="0">
                          <a:effectLst/>
                        </a:rPr>
                        <a:t>&lt;</a:t>
                      </a:r>
                      <a:r>
                        <a:rPr lang="en-US" sz="500" u="none" strike="noStrike" dirty="0" err="1">
                          <a:effectLst/>
                        </a:rPr>
                        <a:t>idAgreement</a:t>
                      </a:r>
                      <a:r>
                        <a:rPr lang="en-US" sz="500" u="none" strike="noStrike" dirty="0">
                          <a:effectLst/>
                        </a:rPr>
                        <a:t> </a:t>
                      </a:r>
                      <a:r>
                        <a:rPr lang="en-US" sz="500" u="none" strike="noStrike" dirty="0" err="1">
                          <a:effectLst/>
                        </a:rPr>
                        <a:t>src</a:t>
                      </a:r>
                      <a:r>
                        <a:rPr lang="en-US" sz="500" u="none" strike="noStrike" dirty="0">
                          <a:effectLst/>
                        </a:rPr>
                        <a:t>="abr_taxi_0001:AGREEMENT" id="ABR_KONTO" unique="true"/&gt;</a:t>
                      </a:r>
                      <a:endParaRPr lang="en-US" sz="500" b="0" i="0" u="none" strike="noStrike" dirty="0">
                        <a:solidFill>
                          <a:srgbClr val="000000"/>
                        </a:solidFill>
                        <a:effectLst/>
                        <a:latin typeface="Courier New" panose="02070309020205020404" pitchFamily="49" charset="0"/>
                      </a:endParaRPr>
                    </a:p>
                  </a:txBody>
                  <a:tcPr marL="61508" marR="5126" marT="5126" marB="0" anchor="ctr"/>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ctr"/>
                      <a:r>
                        <a:rPr lang="en-US" sz="500" u="none" strike="noStrike">
                          <a:effectLst/>
                        </a:rPr>
                        <a:t>&lt;idProduct src="abr_taxi_0001:PRODUCT" id="MANUAL" unique="true"/&gt;</a:t>
                      </a:r>
                      <a:endParaRPr lang="en-US" sz="500" b="0" i="0" u="none" strike="noStrike">
                        <a:solidFill>
                          <a:srgbClr val="000000"/>
                        </a:solidFill>
                        <a:effectLst/>
                        <a:latin typeface="Courier New" panose="02070309020205020404" pitchFamily="49" charset="0"/>
                      </a:endParaRPr>
                    </a:p>
                  </a:txBody>
                  <a:tcPr marL="61508" marR="5126" marT="5126" marB="0" anchor="ctr"/>
                </a:tc>
                <a:extLst>
                  <a:ext uri="{0D108BD9-81ED-4DB2-BD59-A6C34878D82A}">
                    <a16:rowId xmlns:a16="http://schemas.microsoft.com/office/drawing/2014/main" val="554687366"/>
                  </a:ext>
                </a:extLst>
              </a:tr>
              <a:tr h="140618">
                <a:tc>
                  <a:txBody>
                    <a:bodyPr/>
                    <a:lstStyle/>
                    <a:p>
                      <a:pPr algn="l" fontAlgn="b"/>
                      <a:r>
                        <a:rPr lang="sv-SE" sz="700" u="none" strike="noStrike">
                          <a:effectLst/>
                        </a:rPr>
                        <a:t>Connecttel</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Nej</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Nej</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Nej</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ctr"/>
                      <a:endParaRPr lang="sv-SE" sz="500" b="0" i="0" u="none" strike="noStrike">
                        <a:solidFill>
                          <a:srgbClr val="000000"/>
                        </a:solidFill>
                        <a:effectLst/>
                        <a:latin typeface="Courier New" panose="02070309020205020404" pitchFamily="49" charset="0"/>
                      </a:endParaRPr>
                    </a:p>
                  </a:txBody>
                  <a:tcPr marL="5126" marR="5126" marT="5126" marB="0" anchor="ctr"/>
                </a:tc>
                <a:extLst>
                  <a:ext uri="{0D108BD9-81ED-4DB2-BD59-A6C34878D82A}">
                    <a16:rowId xmlns:a16="http://schemas.microsoft.com/office/drawing/2014/main" val="3561308081"/>
                  </a:ext>
                </a:extLst>
              </a:tr>
              <a:tr h="140618">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ctr"/>
                      <a:endParaRPr lang="sv-SE" sz="500" b="0" i="0" u="none" strike="noStrike">
                        <a:solidFill>
                          <a:srgbClr val="000000"/>
                        </a:solidFill>
                        <a:effectLst/>
                        <a:latin typeface="Courier New" panose="02070309020205020404" pitchFamily="49" charset="0"/>
                      </a:endParaRPr>
                    </a:p>
                  </a:txBody>
                  <a:tcPr marL="5126" marR="5126" marT="5126" marB="0" anchor="ctr"/>
                </a:tc>
                <a:extLst>
                  <a:ext uri="{0D108BD9-81ED-4DB2-BD59-A6C34878D82A}">
                    <a16:rowId xmlns:a16="http://schemas.microsoft.com/office/drawing/2014/main" val="3834175471"/>
                  </a:ext>
                </a:extLst>
              </a:tr>
              <a:tr h="140618">
                <a:tc>
                  <a:txBody>
                    <a:bodyPr/>
                    <a:lstStyle/>
                    <a:p>
                      <a:pPr algn="l" fontAlgn="b"/>
                      <a:r>
                        <a:rPr lang="sv-SE" sz="700" u="none" strike="noStrike">
                          <a:effectLst/>
                        </a:rPr>
                        <a:t>DRT</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Ja</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Ja</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ja</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ctr"/>
                      <a:r>
                        <a:rPr lang="sv-SE" sz="500" u="none" strike="noStrike">
                          <a:effectLst/>
                        </a:rPr>
                        <a:t>&lt;agreement name="Contract"&gt;</a:t>
                      </a:r>
                      <a:endParaRPr lang="sv-SE" sz="500" b="0" i="0" u="none" strike="noStrike">
                        <a:solidFill>
                          <a:srgbClr val="000000"/>
                        </a:solidFill>
                        <a:effectLst/>
                        <a:latin typeface="Courier New" panose="02070309020205020404" pitchFamily="49" charset="0"/>
                      </a:endParaRPr>
                    </a:p>
                  </a:txBody>
                  <a:tcPr marL="5126" marR="5126" marT="5126" marB="0" anchor="ctr"/>
                </a:tc>
                <a:tc>
                  <a:txBody>
                    <a:bodyPr/>
                    <a:lstStyle/>
                    <a:p>
                      <a:pPr algn="l" fontAlgn="b"/>
                      <a:r>
                        <a:rPr lang="sv-SE" sz="700" u="none" strike="noStrike">
                          <a:effectLst/>
                        </a:rPr>
                        <a:t>Nej</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extLst>
                  <a:ext uri="{0D108BD9-81ED-4DB2-BD59-A6C34878D82A}">
                    <a16:rowId xmlns:a16="http://schemas.microsoft.com/office/drawing/2014/main" val="1018616156"/>
                  </a:ext>
                </a:extLst>
              </a:tr>
              <a:tr h="210926">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ctr"/>
                      <a:r>
                        <a:rPr lang="sv-SE" sz="500" u="none" strike="noStrike">
                          <a:effectLst/>
                        </a:rPr>
                        <a:t>&lt;idAgreement src="SUTI:ContractId" id="drtsolutions_holmedal" unique="false"/&gt;</a:t>
                      </a:r>
                      <a:endParaRPr lang="sv-SE" sz="500" b="0" i="0" u="none" strike="noStrike">
                        <a:solidFill>
                          <a:srgbClr val="000000"/>
                        </a:solidFill>
                        <a:effectLst/>
                        <a:latin typeface="Courier New" panose="02070309020205020404" pitchFamily="49" charset="0"/>
                      </a:endParaRPr>
                    </a:p>
                  </a:txBody>
                  <a:tcPr marL="61508" marR="5126" marT="5126" marB="0" anchor="ctr"/>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extLst>
                  <a:ext uri="{0D108BD9-81ED-4DB2-BD59-A6C34878D82A}">
                    <a16:rowId xmlns:a16="http://schemas.microsoft.com/office/drawing/2014/main" val="1286656576"/>
                  </a:ext>
                </a:extLst>
              </a:tr>
              <a:tr h="140618">
                <a:tc>
                  <a:txBody>
                    <a:bodyPr/>
                    <a:lstStyle/>
                    <a:p>
                      <a:pPr algn="l" fontAlgn="b"/>
                      <a:r>
                        <a:rPr lang="sv-SE" sz="700" u="none" strike="noStrike">
                          <a:effectLst/>
                        </a:rPr>
                        <a:t>Flygtaxi</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(Ja)</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nej</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Ja</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ctr"/>
                      <a:r>
                        <a:rPr lang="sv-SE" sz="500" u="none" strike="noStrike">
                          <a:effectLst/>
                        </a:rPr>
                        <a:t>&lt;agreement name="FLINK"&gt;</a:t>
                      </a:r>
                      <a:endParaRPr lang="sv-SE" sz="500" b="0" i="0" u="none" strike="noStrike">
                        <a:solidFill>
                          <a:srgbClr val="000000"/>
                        </a:solidFill>
                        <a:effectLst/>
                        <a:latin typeface="Courier New" panose="02070309020205020404" pitchFamily="49" charset="0"/>
                      </a:endParaRPr>
                    </a:p>
                  </a:txBody>
                  <a:tcPr marL="5126" marR="5126" marT="5126" marB="0" anchor="ctr"/>
                </a:tc>
                <a:tc>
                  <a:txBody>
                    <a:bodyPr/>
                    <a:lstStyle/>
                    <a:p>
                      <a:pPr algn="l" fontAlgn="b"/>
                      <a:r>
                        <a:rPr lang="sv-SE" sz="700" u="none" strike="noStrike">
                          <a:effectLst/>
                        </a:rPr>
                        <a:t>Ja</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ctr"/>
                      <a:r>
                        <a:rPr lang="sv-SE" sz="500" u="none" strike="noStrike">
                          <a:effectLst/>
                        </a:rPr>
                        <a:t>&lt;product&gt;</a:t>
                      </a:r>
                      <a:endParaRPr lang="sv-SE" sz="500" b="0" i="0" u="none" strike="noStrike">
                        <a:solidFill>
                          <a:srgbClr val="000000"/>
                        </a:solidFill>
                        <a:effectLst/>
                        <a:latin typeface="Courier New" panose="02070309020205020404" pitchFamily="49" charset="0"/>
                      </a:endParaRPr>
                    </a:p>
                  </a:txBody>
                  <a:tcPr marL="5126" marR="5126" marT="5126" marB="0" anchor="ctr"/>
                </a:tc>
                <a:extLst>
                  <a:ext uri="{0D108BD9-81ED-4DB2-BD59-A6C34878D82A}">
                    <a16:rowId xmlns:a16="http://schemas.microsoft.com/office/drawing/2014/main" val="1754831215"/>
                  </a:ext>
                </a:extLst>
              </a:tr>
              <a:tr h="210926">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ctr"/>
                      <a:r>
                        <a:rPr lang="en-US" sz="500" u="none" strike="noStrike">
                          <a:effectLst/>
                        </a:rPr>
                        <a:t>&lt;idAgreement src="FT:AGREEMENT" id="TAXITILLTÅGET" unique="true"/&gt;</a:t>
                      </a:r>
                      <a:endParaRPr lang="en-US" sz="500" b="0" i="0" u="none" strike="noStrike">
                        <a:solidFill>
                          <a:srgbClr val="000000"/>
                        </a:solidFill>
                        <a:effectLst/>
                        <a:latin typeface="Courier New" panose="02070309020205020404" pitchFamily="49" charset="0"/>
                      </a:endParaRPr>
                    </a:p>
                  </a:txBody>
                  <a:tcPr marL="61508" marR="5126" marT="5126" marB="0" anchor="ctr"/>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ctr"/>
                      <a:r>
                        <a:rPr lang="en-US" sz="500" u="none" strike="noStrike">
                          <a:effectLst/>
                        </a:rPr>
                        <a:t>&lt;idProduct src="FT:PRODUCT" id="TAXI" unique="true"/&gt;</a:t>
                      </a:r>
                      <a:endParaRPr lang="en-US" sz="500" b="0" i="0" u="none" strike="noStrike">
                        <a:solidFill>
                          <a:srgbClr val="000000"/>
                        </a:solidFill>
                        <a:effectLst/>
                        <a:latin typeface="Courier New" panose="02070309020205020404" pitchFamily="49" charset="0"/>
                      </a:endParaRPr>
                    </a:p>
                  </a:txBody>
                  <a:tcPr marL="61508" marR="5126" marT="5126" marB="0" anchor="ctr"/>
                </a:tc>
                <a:extLst>
                  <a:ext uri="{0D108BD9-81ED-4DB2-BD59-A6C34878D82A}">
                    <a16:rowId xmlns:a16="http://schemas.microsoft.com/office/drawing/2014/main" val="1306436440"/>
                  </a:ext>
                </a:extLst>
              </a:tr>
              <a:tr h="140618">
                <a:tc>
                  <a:txBody>
                    <a:bodyPr/>
                    <a:lstStyle/>
                    <a:p>
                      <a:pPr algn="l" fontAlgn="b"/>
                      <a:r>
                        <a:rPr lang="sv-SE" sz="700" u="none" strike="noStrike">
                          <a:effectLst/>
                        </a:rPr>
                        <a:t>FMS</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Nej</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Ja</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ctr"/>
                      <a:r>
                        <a:rPr lang="sv-SE" sz="500" u="none" strike="noStrike">
                          <a:effectLst/>
                        </a:rPr>
                        <a:t>&lt;agreement name="FMSAppServer"&gt;</a:t>
                      </a:r>
                      <a:endParaRPr lang="sv-SE" sz="500" b="0" i="0" u="none" strike="noStrike">
                        <a:solidFill>
                          <a:srgbClr val="000000"/>
                        </a:solidFill>
                        <a:effectLst/>
                        <a:latin typeface="Courier New" panose="02070309020205020404" pitchFamily="49" charset="0"/>
                      </a:endParaRPr>
                    </a:p>
                  </a:txBody>
                  <a:tcPr marL="5126" marR="5126" marT="5126" marB="0" anchor="ctr"/>
                </a:tc>
                <a:tc>
                  <a:txBody>
                    <a:bodyPr/>
                    <a:lstStyle/>
                    <a:p>
                      <a:pPr algn="l" fontAlgn="b"/>
                      <a:r>
                        <a:rPr lang="sv-SE" sz="700" u="none" strike="noStrike">
                          <a:effectLst/>
                        </a:rPr>
                        <a:t>Ja</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ctr"/>
                      <a:r>
                        <a:rPr lang="sv-SE" sz="500" u="none" strike="noStrike">
                          <a:effectLst/>
                        </a:rPr>
                        <a:t>&lt;product&gt;</a:t>
                      </a:r>
                      <a:endParaRPr lang="sv-SE" sz="500" b="0" i="0" u="none" strike="noStrike">
                        <a:solidFill>
                          <a:srgbClr val="000000"/>
                        </a:solidFill>
                        <a:effectLst/>
                        <a:latin typeface="Courier New" panose="02070309020205020404" pitchFamily="49" charset="0"/>
                      </a:endParaRPr>
                    </a:p>
                  </a:txBody>
                  <a:tcPr marL="5126" marR="5126" marT="5126" marB="0" anchor="ctr"/>
                </a:tc>
                <a:extLst>
                  <a:ext uri="{0D108BD9-81ED-4DB2-BD59-A6C34878D82A}">
                    <a16:rowId xmlns:a16="http://schemas.microsoft.com/office/drawing/2014/main" val="3516447322"/>
                  </a:ext>
                </a:extLst>
              </a:tr>
              <a:tr h="210926">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ctr"/>
                      <a:r>
                        <a:rPr lang="en-US" sz="500" u="none" strike="noStrike">
                          <a:effectLst/>
                        </a:rPr>
                        <a:t>&lt;idAgreement src="FMS:AGREEMENT" id="Taxi"/</a:t>
                      </a:r>
                      <a:endParaRPr lang="en-US" sz="500" b="0" i="0" u="none" strike="noStrike">
                        <a:solidFill>
                          <a:srgbClr val="000000"/>
                        </a:solidFill>
                        <a:effectLst/>
                        <a:latin typeface="Courier New" panose="02070309020205020404" pitchFamily="49" charset="0"/>
                      </a:endParaRPr>
                    </a:p>
                  </a:txBody>
                  <a:tcPr marL="61508" marR="5126" marT="5126" marB="0" anchor="ctr"/>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ctr"/>
                      <a:r>
                        <a:rPr lang="en-US" sz="500" u="none" strike="noStrike">
                          <a:effectLst/>
                        </a:rPr>
                        <a:t>&lt;idProduct src="FMS:PRODUCT" id="Autobooker" unique="true"/&gt;</a:t>
                      </a:r>
                      <a:endParaRPr lang="en-US" sz="500" b="0" i="0" u="none" strike="noStrike">
                        <a:solidFill>
                          <a:srgbClr val="000000"/>
                        </a:solidFill>
                        <a:effectLst/>
                        <a:latin typeface="Courier New" panose="02070309020205020404" pitchFamily="49" charset="0"/>
                      </a:endParaRPr>
                    </a:p>
                  </a:txBody>
                  <a:tcPr marL="61508" marR="5126" marT="5126" marB="0" anchor="ctr"/>
                </a:tc>
                <a:extLst>
                  <a:ext uri="{0D108BD9-81ED-4DB2-BD59-A6C34878D82A}">
                    <a16:rowId xmlns:a16="http://schemas.microsoft.com/office/drawing/2014/main" val="1529291247"/>
                  </a:ext>
                </a:extLst>
              </a:tr>
              <a:tr h="140618">
                <a:tc>
                  <a:txBody>
                    <a:bodyPr/>
                    <a:lstStyle/>
                    <a:p>
                      <a:pPr algn="l" fontAlgn="b"/>
                      <a:r>
                        <a:rPr lang="sv-SE" sz="700" u="none" strike="noStrike">
                          <a:effectLst/>
                        </a:rPr>
                        <a:t>Go</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Nej</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Nej</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Ja</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&lt;agreement name=""&gt;</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Nej</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extLst>
                  <a:ext uri="{0D108BD9-81ED-4DB2-BD59-A6C34878D82A}">
                    <a16:rowId xmlns:a16="http://schemas.microsoft.com/office/drawing/2014/main" val="1748152788"/>
                  </a:ext>
                </a:extLst>
              </a:tr>
              <a:tr h="214907">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en-US" sz="600" u="none" strike="noStrike">
                          <a:effectLst/>
                        </a:rPr>
                        <a:t>&lt;idAgreement src="Gomobile_0006:AGREEMENT" id="NT_Oslo_Vy"/&gt;</a:t>
                      </a:r>
                      <a:endParaRPr lang="en-US" sz="6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extLst>
                  <a:ext uri="{0D108BD9-81ED-4DB2-BD59-A6C34878D82A}">
                    <a16:rowId xmlns:a16="http://schemas.microsoft.com/office/drawing/2014/main" val="1867973230"/>
                  </a:ext>
                </a:extLst>
              </a:tr>
              <a:tr h="140618">
                <a:tc>
                  <a:txBody>
                    <a:bodyPr/>
                    <a:lstStyle/>
                    <a:p>
                      <a:pPr algn="l" fontAlgn="b"/>
                      <a:r>
                        <a:rPr lang="sv-SE" sz="700" u="none" strike="noStrike">
                          <a:effectLst/>
                        </a:rPr>
                        <a:t>Nissy</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Nej</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Nej</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ja</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ctr"/>
                      <a:r>
                        <a:rPr lang="sv-SE" sz="500" u="none" strike="noStrike">
                          <a:effectLst/>
                        </a:rPr>
                        <a:t>&lt;agreement&gt;</a:t>
                      </a:r>
                      <a:endParaRPr lang="sv-SE" sz="500" b="0" i="0" u="none" strike="noStrike">
                        <a:solidFill>
                          <a:srgbClr val="000000"/>
                        </a:solidFill>
                        <a:effectLst/>
                        <a:latin typeface="Courier New" panose="02070309020205020404" pitchFamily="49" charset="0"/>
                      </a:endParaRPr>
                    </a:p>
                  </a:txBody>
                  <a:tcPr marL="5126" marR="5126" marT="5126" marB="0" anchor="ctr"/>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extLst>
                  <a:ext uri="{0D108BD9-81ED-4DB2-BD59-A6C34878D82A}">
                    <a16:rowId xmlns:a16="http://schemas.microsoft.com/office/drawing/2014/main" val="151509612"/>
                  </a:ext>
                </a:extLst>
              </a:tr>
              <a:tr h="210926">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ctr"/>
                      <a:r>
                        <a:rPr lang="sv-SE" sz="500" u="none" strike="noStrike">
                          <a:effectLst/>
                        </a:rPr>
                        <a:t>&lt;idAgreement id="5.03.NORD.1" src="Locus_PasientTransport_0003"/</a:t>
                      </a:r>
                      <a:endParaRPr lang="sv-SE" sz="500" b="0" i="0" u="none" strike="noStrike">
                        <a:solidFill>
                          <a:srgbClr val="000000"/>
                        </a:solidFill>
                        <a:effectLst/>
                        <a:latin typeface="Courier New" panose="02070309020205020404" pitchFamily="49" charset="0"/>
                      </a:endParaRPr>
                    </a:p>
                  </a:txBody>
                  <a:tcPr marL="61508" marR="5126" marT="5126" marB="0" anchor="ctr"/>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extLst>
                  <a:ext uri="{0D108BD9-81ED-4DB2-BD59-A6C34878D82A}">
                    <a16:rowId xmlns:a16="http://schemas.microsoft.com/office/drawing/2014/main" val="2590859248"/>
                  </a:ext>
                </a:extLst>
              </a:tr>
              <a:tr h="140618">
                <a:tc>
                  <a:txBody>
                    <a:bodyPr/>
                    <a:lstStyle/>
                    <a:p>
                      <a:pPr algn="l" fontAlgn="b"/>
                      <a:r>
                        <a:rPr lang="sv-SE" sz="700" u="none" strike="noStrike">
                          <a:effectLst/>
                        </a:rPr>
                        <a:t>Planet</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Nej</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nej</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ja</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ctr"/>
                      <a:r>
                        <a:rPr lang="sv-SE" sz="500" u="none" strike="noStrike">
                          <a:effectLst/>
                        </a:rPr>
                        <a:t>&lt;agreement name="PL:A"&gt;</a:t>
                      </a:r>
                      <a:endParaRPr lang="sv-SE" sz="500" b="0" i="0" u="none" strike="noStrike">
                        <a:solidFill>
                          <a:srgbClr val="000000"/>
                        </a:solidFill>
                        <a:effectLst/>
                        <a:latin typeface="Courier New" panose="02070309020205020404" pitchFamily="49" charset="0"/>
                      </a:endParaRPr>
                    </a:p>
                  </a:txBody>
                  <a:tcPr marL="5126" marR="5126" marT="5126" marB="0" anchor="ctr"/>
                </a:tc>
                <a:tc>
                  <a:txBody>
                    <a:bodyPr/>
                    <a:lstStyle/>
                    <a:p>
                      <a:pPr algn="l" fontAlgn="b"/>
                      <a:r>
                        <a:rPr lang="sv-SE" sz="700" u="none" strike="noStrike">
                          <a:effectLst/>
                        </a:rPr>
                        <a:t>Ja</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ctr"/>
                      <a:r>
                        <a:rPr lang="sv-SE" sz="500" u="none" strike="noStrike">
                          <a:effectLst/>
                        </a:rPr>
                        <a:t>&lt;product&gt;</a:t>
                      </a:r>
                      <a:endParaRPr lang="sv-SE" sz="500" b="0" i="0" u="none" strike="noStrike">
                        <a:solidFill>
                          <a:srgbClr val="000000"/>
                        </a:solidFill>
                        <a:effectLst/>
                        <a:latin typeface="Courier New" panose="02070309020205020404" pitchFamily="49" charset="0"/>
                      </a:endParaRPr>
                    </a:p>
                  </a:txBody>
                  <a:tcPr marL="5126" marR="5126" marT="5126" marB="0" anchor="ctr"/>
                </a:tc>
                <a:extLst>
                  <a:ext uri="{0D108BD9-81ED-4DB2-BD59-A6C34878D82A}">
                    <a16:rowId xmlns:a16="http://schemas.microsoft.com/office/drawing/2014/main" val="599761232"/>
                  </a:ext>
                </a:extLst>
              </a:tr>
              <a:tr h="210926">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ctr"/>
                      <a:r>
                        <a:rPr lang="sv-SE" sz="500" u="none" strike="noStrike">
                          <a:effectLst/>
                        </a:rPr>
                        <a:t>&lt;idAgreement src="PL:FGrupp" id="25" unique="true"/</a:t>
                      </a:r>
                      <a:endParaRPr lang="sv-SE" sz="500" b="0" i="0" u="none" strike="noStrike">
                        <a:solidFill>
                          <a:srgbClr val="000000"/>
                        </a:solidFill>
                        <a:effectLst/>
                        <a:latin typeface="Courier New" panose="02070309020205020404" pitchFamily="49" charset="0"/>
                      </a:endParaRPr>
                    </a:p>
                  </a:txBody>
                  <a:tcPr marL="61508" marR="5126" marT="5126" marB="0" anchor="ctr"/>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ctr"/>
                      <a:r>
                        <a:rPr lang="en-US" sz="500" u="none" strike="noStrike">
                          <a:effectLst/>
                        </a:rPr>
                        <a:t>&lt;idProduct src="PL:PRODUCT" id="PLA" unique="true"/&gt;</a:t>
                      </a:r>
                      <a:endParaRPr lang="en-US" sz="500" b="0" i="0" u="none" strike="noStrike">
                        <a:solidFill>
                          <a:srgbClr val="000000"/>
                        </a:solidFill>
                        <a:effectLst/>
                        <a:latin typeface="Courier New" panose="02070309020205020404" pitchFamily="49" charset="0"/>
                      </a:endParaRPr>
                    </a:p>
                  </a:txBody>
                  <a:tcPr marL="61508" marR="5126" marT="5126" marB="0" anchor="ctr"/>
                </a:tc>
                <a:extLst>
                  <a:ext uri="{0D108BD9-81ED-4DB2-BD59-A6C34878D82A}">
                    <a16:rowId xmlns:a16="http://schemas.microsoft.com/office/drawing/2014/main" val="1214775530"/>
                  </a:ext>
                </a:extLst>
              </a:tr>
              <a:tr h="210926">
                <a:tc>
                  <a:txBody>
                    <a:bodyPr/>
                    <a:lstStyle/>
                    <a:p>
                      <a:pPr algn="l" fontAlgn="b"/>
                      <a:r>
                        <a:rPr lang="sv-SE" sz="700" u="none" strike="noStrike">
                          <a:effectLst/>
                        </a:rPr>
                        <a:t>Samplan</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Nej</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Nej</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ja</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ctr"/>
                      <a:r>
                        <a:rPr lang="sv-SE" sz="500" u="none" strike="noStrike">
                          <a:effectLst/>
                        </a:rPr>
                        <a:t>&lt;idAgreement id="norrtaljesamtrans_001" src="Samtrans:agreementId"/&gt;</a:t>
                      </a:r>
                      <a:endParaRPr lang="sv-SE" sz="500" b="0" i="0" u="none" strike="noStrike">
                        <a:solidFill>
                          <a:srgbClr val="000000"/>
                        </a:solidFill>
                        <a:effectLst/>
                        <a:latin typeface="Courier New" panose="02070309020205020404" pitchFamily="49" charset="0"/>
                      </a:endParaRPr>
                    </a:p>
                  </a:txBody>
                  <a:tcPr marL="61508" marR="5126" marT="5126" marB="0" anchor="ctr"/>
                </a:tc>
                <a:tc>
                  <a:txBody>
                    <a:bodyPr/>
                    <a:lstStyle/>
                    <a:p>
                      <a:pPr algn="l" fontAlgn="b"/>
                      <a:r>
                        <a:rPr lang="sv-SE" sz="700" u="none" strike="noStrike">
                          <a:effectLst/>
                        </a:rPr>
                        <a:t>Nej</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extLst>
                  <a:ext uri="{0D108BD9-81ED-4DB2-BD59-A6C34878D82A}">
                    <a16:rowId xmlns:a16="http://schemas.microsoft.com/office/drawing/2014/main" val="3364173714"/>
                  </a:ext>
                </a:extLst>
              </a:tr>
              <a:tr h="140618">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ctr"/>
                      <a:r>
                        <a:rPr lang="sv-SE" sz="500" u="none" strike="noStrike">
                          <a:effectLst/>
                        </a:rPr>
                        <a:t>&lt;/agreement&gt;</a:t>
                      </a:r>
                      <a:endParaRPr lang="sv-SE" sz="500" b="0" i="0" u="none" strike="noStrike">
                        <a:solidFill>
                          <a:srgbClr val="000000"/>
                        </a:solidFill>
                        <a:effectLst/>
                        <a:latin typeface="Courier New" panose="02070309020205020404" pitchFamily="49" charset="0"/>
                      </a:endParaRPr>
                    </a:p>
                  </a:txBody>
                  <a:tcPr marL="5126" marR="5126" marT="5126" marB="0" anchor="ctr"/>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extLst>
                  <a:ext uri="{0D108BD9-81ED-4DB2-BD59-A6C34878D82A}">
                    <a16:rowId xmlns:a16="http://schemas.microsoft.com/office/drawing/2014/main" val="3318847726"/>
                  </a:ext>
                </a:extLst>
              </a:tr>
              <a:tr h="140618">
                <a:tc>
                  <a:txBody>
                    <a:bodyPr/>
                    <a:lstStyle/>
                    <a:p>
                      <a:pPr algn="l" fontAlgn="b"/>
                      <a:r>
                        <a:rPr lang="sv-SE" sz="700" u="none" strike="noStrike">
                          <a:effectLst/>
                        </a:rPr>
                        <a:t>Skåne</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Nej</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Ja</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Nej</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Nej</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extLst>
                  <a:ext uri="{0D108BD9-81ED-4DB2-BD59-A6C34878D82A}">
                    <a16:rowId xmlns:a16="http://schemas.microsoft.com/office/drawing/2014/main" val="3163945420"/>
                  </a:ext>
                </a:extLst>
              </a:tr>
              <a:tr h="140618">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extLst>
                  <a:ext uri="{0D108BD9-81ED-4DB2-BD59-A6C34878D82A}">
                    <a16:rowId xmlns:a16="http://schemas.microsoft.com/office/drawing/2014/main" val="3826504638"/>
                  </a:ext>
                </a:extLst>
              </a:tr>
              <a:tr h="140618">
                <a:tc>
                  <a:txBody>
                    <a:bodyPr/>
                    <a:lstStyle/>
                    <a:p>
                      <a:pPr algn="l" fontAlgn="b"/>
                      <a:r>
                        <a:rPr lang="sv-SE" sz="700" u="none" strike="noStrike">
                          <a:effectLst/>
                        </a:rPr>
                        <a:t>Taxibokn</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Nej</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Nej</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Ja</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ctr"/>
                      <a:r>
                        <a:rPr lang="sv-SE" sz="500" u="none" strike="noStrike">
                          <a:effectLst/>
                        </a:rPr>
                        <a:t>&lt;agreement name="AgreementName"&gt;</a:t>
                      </a:r>
                      <a:endParaRPr lang="sv-SE" sz="500" b="0" i="0" u="none" strike="noStrike">
                        <a:solidFill>
                          <a:srgbClr val="000000"/>
                        </a:solidFill>
                        <a:effectLst/>
                        <a:latin typeface="Courier New" panose="02070309020205020404" pitchFamily="49" charset="0"/>
                      </a:endParaRPr>
                    </a:p>
                  </a:txBody>
                  <a:tcPr marL="5126" marR="5126" marT="5126" marB="0" anchor="ctr"/>
                </a:tc>
                <a:tc>
                  <a:txBody>
                    <a:bodyPr/>
                    <a:lstStyle/>
                    <a:p>
                      <a:pPr algn="l" fontAlgn="b"/>
                      <a:r>
                        <a:rPr lang="sv-SE" sz="700" u="none" strike="noStrike">
                          <a:effectLst/>
                        </a:rPr>
                        <a:t>Ja</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ctr"/>
                      <a:r>
                        <a:rPr lang="sv-SE" sz="500" u="none" strike="noStrike">
                          <a:effectLst/>
                        </a:rPr>
                        <a:t>&lt;product&gt;</a:t>
                      </a:r>
                      <a:endParaRPr lang="sv-SE" sz="500" b="0" i="0" u="none" strike="noStrike">
                        <a:solidFill>
                          <a:srgbClr val="000000"/>
                        </a:solidFill>
                        <a:effectLst/>
                        <a:latin typeface="Courier New" panose="02070309020205020404" pitchFamily="49" charset="0"/>
                      </a:endParaRPr>
                    </a:p>
                  </a:txBody>
                  <a:tcPr marL="5126" marR="5126" marT="5126" marB="0" anchor="ctr"/>
                </a:tc>
                <a:extLst>
                  <a:ext uri="{0D108BD9-81ED-4DB2-BD59-A6C34878D82A}">
                    <a16:rowId xmlns:a16="http://schemas.microsoft.com/office/drawing/2014/main" val="4043630526"/>
                  </a:ext>
                </a:extLst>
              </a:tr>
              <a:tr h="210926">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ctr"/>
                      <a:r>
                        <a:rPr lang="en-US" sz="500" u="none" strike="noStrike">
                          <a:effectLst/>
                        </a:rPr>
                        <a:t>&lt;idAgreement src="AgreementSource" id="AgreementId"/</a:t>
                      </a:r>
                      <a:endParaRPr lang="en-US" sz="500" b="0" i="0" u="none" strike="noStrike">
                        <a:solidFill>
                          <a:srgbClr val="000000"/>
                        </a:solidFill>
                        <a:effectLst/>
                        <a:latin typeface="Courier New" panose="02070309020205020404" pitchFamily="49" charset="0"/>
                      </a:endParaRPr>
                    </a:p>
                  </a:txBody>
                  <a:tcPr marL="61508" marR="5126" marT="5126" marB="0" anchor="ctr"/>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ctr"/>
                      <a:r>
                        <a:rPr lang="en-US" sz="500" u="none" strike="noStrike">
                          <a:effectLst/>
                        </a:rPr>
                        <a:t>&lt;idProduct src="PRODUCT" id="Taxi"/&gt;</a:t>
                      </a:r>
                      <a:endParaRPr lang="en-US" sz="500" b="0" i="0" u="none" strike="noStrike">
                        <a:solidFill>
                          <a:srgbClr val="000000"/>
                        </a:solidFill>
                        <a:effectLst/>
                        <a:latin typeface="Courier New" panose="02070309020205020404" pitchFamily="49" charset="0"/>
                      </a:endParaRPr>
                    </a:p>
                  </a:txBody>
                  <a:tcPr marL="61508" marR="5126" marT="5126" marB="0" anchor="ctr"/>
                </a:tc>
                <a:extLst>
                  <a:ext uri="{0D108BD9-81ED-4DB2-BD59-A6C34878D82A}">
                    <a16:rowId xmlns:a16="http://schemas.microsoft.com/office/drawing/2014/main" val="599641331"/>
                  </a:ext>
                </a:extLst>
              </a:tr>
              <a:tr h="140618">
                <a:tc>
                  <a:txBody>
                    <a:bodyPr/>
                    <a:lstStyle/>
                    <a:p>
                      <a:pPr algn="l" fontAlgn="b"/>
                      <a:r>
                        <a:rPr lang="sv-SE" sz="700" u="none" strike="noStrike">
                          <a:effectLst/>
                        </a:rPr>
                        <a:t>Vinka</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Nej</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Ja</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Ja</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ctr"/>
                      <a:r>
                        <a:rPr lang="sv-SE" sz="500" u="none" strike="noStrike">
                          <a:effectLst/>
                        </a:rPr>
                        <a:t>&lt;agreement name="Taksini"&gt;</a:t>
                      </a:r>
                      <a:endParaRPr lang="sv-SE" sz="500" b="0" i="0" u="none" strike="noStrike">
                        <a:solidFill>
                          <a:srgbClr val="000000"/>
                        </a:solidFill>
                        <a:effectLst/>
                        <a:latin typeface="Courier New" panose="02070309020205020404" pitchFamily="49" charset="0"/>
                      </a:endParaRPr>
                    </a:p>
                  </a:txBody>
                  <a:tcPr marL="5126" marR="5126" marT="5126" marB="0" anchor="ctr"/>
                </a:tc>
                <a:tc>
                  <a:txBody>
                    <a:bodyPr/>
                    <a:lstStyle/>
                    <a:p>
                      <a:pPr algn="l" fontAlgn="b"/>
                      <a:r>
                        <a:rPr lang="sv-SE" sz="700" u="none" strike="noStrike">
                          <a:effectLst/>
                        </a:rPr>
                        <a:t>Nej</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extLst>
                  <a:ext uri="{0D108BD9-81ED-4DB2-BD59-A6C34878D82A}">
                    <a16:rowId xmlns:a16="http://schemas.microsoft.com/office/drawing/2014/main" val="1344364818"/>
                  </a:ext>
                </a:extLst>
              </a:tr>
              <a:tr h="210926">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ctr"/>
                      <a:r>
                        <a:rPr lang="en-US" sz="500" u="none" strike="noStrike">
                          <a:effectLst/>
                        </a:rPr>
                        <a:t>&lt;idAgreement id="Taksini" src="broker_vinka_0016:AGREEMENT" unique="true"/&gt;</a:t>
                      </a:r>
                      <a:endParaRPr lang="en-US" sz="500" b="0" i="0" u="none" strike="noStrike">
                        <a:solidFill>
                          <a:srgbClr val="000000"/>
                        </a:solidFill>
                        <a:effectLst/>
                        <a:latin typeface="Courier New" panose="02070309020205020404" pitchFamily="49" charset="0"/>
                      </a:endParaRPr>
                    </a:p>
                  </a:txBody>
                  <a:tcPr marL="61508" marR="5126" marT="5126" marB="0" anchor="ctr"/>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extLst>
                  <a:ext uri="{0D108BD9-81ED-4DB2-BD59-A6C34878D82A}">
                    <a16:rowId xmlns:a16="http://schemas.microsoft.com/office/drawing/2014/main" val="4048040179"/>
                  </a:ext>
                </a:extLst>
              </a:tr>
              <a:tr h="140618">
                <a:tc>
                  <a:txBody>
                    <a:bodyPr/>
                    <a:lstStyle/>
                    <a:p>
                      <a:pPr algn="l" fontAlgn="b"/>
                      <a:r>
                        <a:rPr lang="sv-SE" sz="700" u="none" strike="noStrike">
                          <a:effectLst/>
                        </a:rPr>
                        <a:t>Snapcode</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500" u="none" strike="noStrike">
                          <a:effectLst/>
                        </a:rPr>
                        <a:t>idRunoffGroup</a:t>
                      </a:r>
                      <a:endParaRPr lang="sv-SE" sz="500" b="0" i="0" u="none" strike="noStrike">
                        <a:solidFill>
                          <a:srgbClr val="881280"/>
                        </a:solidFill>
                        <a:effectLst/>
                        <a:latin typeface="Courier New" panose="02070309020205020404" pitchFamily="49" charset="0"/>
                      </a:endParaRPr>
                    </a:p>
                  </a:txBody>
                  <a:tcPr marL="5126" marR="5126" marT="5126" marB="0" anchor="b"/>
                </a:tc>
                <a:tc>
                  <a:txBody>
                    <a:bodyPr/>
                    <a:lstStyle/>
                    <a:p>
                      <a:pPr algn="l" fontAlgn="b"/>
                      <a:r>
                        <a:rPr lang="sv-SE" sz="700" u="none" strike="noStrike">
                          <a:effectLst/>
                        </a:rPr>
                        <a:t>Nej</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Nej</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500" u="none" strike="noStrike">
                          <a:effectLst/>
                        </a:rPr>
                        <a:t>idRunoffGroup src="snapcode_taxi_0001:RunoffGroupId"</a:t>
                      </a:r>
                      <a:endParaRPr lang="sv-SE" sz="500" b="0" i="0" u="none" strike="noStrike">
                        <a:solidFill>
                          <a:srgbClr val="881280"/>
                        </a:solidFill>
                        <a:effectLst/>
                        <a:latin typeface="Courier New" panose="02070309020205020404" pitchFamily="49" charset="0"/>
                      </a:endParaRPr>
                    </a:p>
                  </a:txBody>
                  <a:tcPr marL="5126" marR="5126" marT="5126" marB="0" anchor="b"/>
                </a:tc>
                <a:tc>
                  <a:txBody>
                    <a:bodyPr/>
                    <a:lstStyle/>
                    <a:p>
                      <a:pPr algn="l" fontAlgn="b"/>
                      <a:r>
                        <a:rPr lang="sv-SE" sz="700" u="none" strike="noStrike">
                          <a:effectLst/>
                        </a:rPr>
                        <a:t>Nej</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extLst>
                  <a:ext uri="{0D108BD9-81ED-4DB2-BD59-A6C34878D82A}">
                    <a16:rowId xmlns:a16="http://schemas.microsoft.com/office/drawing/2014/main" val="2630278847"/>
                  </a:ext>
                </a:extLst>
              </a:tr>
              <a:tr h="140618">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 id="Gr4 VT" unique="true"/</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extLst>
                  <a:ext uri="{0D108BD9-81ED-4DB2-BD59-A6C34878D82A}">
                    <a16:rowId xmlns:a16="http://schemas.microsoft.com/office/drawing/2014/main" val="1149868527"/>
                  </a:ext>
                </a:extLst>
              </a:tr>
              <a:tr h="140618">
                <a:tc>
                  <a:txBody>
                    <a:bodyPr/>
                    <a:lstStyle/>
                    <a:p>
                      <a:pPr algn="l" fontAlgn="b"/>
                      <a:r>
                        <a:rPr lang="sv-SE" sz="700" u="none" strike="noStrike">
                          <a:effectLst/>
                        </a:rPr>
                        <a:t>Ruter</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Ja</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r>
                        <a:rPr lang="sv-SE" sz="700" u="none" strike="noStrike">
                          <a:effectLst/>
                        </a:rPr>
                        <a:t>ja</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ctr"/>
                      <a:r>
                        <a:rPr lang="sv-SE" sz="500" u="none" strike="noStrike">
                          <a:effectLst/>
                        </a:rPr>
                        <a:t>&lt;agreement&gt;</a:t>
                      </a:r>
                      <a:endParaRPr lang="sv-SE" sz="500" b="0" i="0" u="none" strike="noStrike">
                        <a:solidFill>
                          <a:srgbClr val="000000"/>
                        </a:solidFill>
                        <a:effectLst/>
                        <a:latin typeface="Courier New" panose="02070309020205020404" pitchFamily="49" charset="0"/>
                      </a:endParaRPr>
                    </a:p>
                  </a:txBody>
                  <a:tcPr marL="5126" marR="5126" marT="5126" marB="0" anchor="ctr"/>
                </a:tc>
                <a:tc>
                  <a:txBody>
                    <a:bodyPr/>
                    <a:lstStyle/>
                    <a:p>
                      <a:pPr algn="l" fontAlgn="b"/>
                      <a:r>
                        <a:rPr lang="sv-SE" sz="700" u="none" strike="noStrike">
                          <a:effectLst/>
                        </a:rPr>
                        <a:t>Nej</a:t>
                      </a:r>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extLst>
                  <a:ext uri="{0D108BD9-81ED-4DB2-BD59-A6C34878D82A}">
                    <a16:rowId xmlns:a16="http://schemas.microsoft.com/office/drawing/2014/main" val="1702910203"/>
                  </a:ext>
                </a:extLst>
              </a:tr>
              <a:tr h="210926">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ctr"/>
                      <a:r>
                        <a:rPr lang="sv-SE" sz="500" u="none" strike="noStrike">
                          <a:effectLst/>
                        </a:rPr>
                        <a:t>&lt;idAgreement src="ruter_oslo_0001:IdAgreement" id="001"/&gt;</a:t>
                      </a:r>
                      <a:endParaRPr lang="sv-SE" sz="500" b="0" i="0" u="none" strike="noStrike">
                        <a:solidFill>
                          <a:srgbClr val="000000"/>
                        </a:solidFill>
                        <a:effectLst/>
                        <a:latin typeface="Courier New" panose="02070309020205020404" pitchFamily="49" charset="0"/>
                      </a:endParaRPr>
                    </a:p>
                  </a:txBody>
                  <a:tcPr marL="61508" marR="5126" marT="5126" marB="0" anchor="ctr"/>
                </a:tc>
                <a:tc>
                  <a:txBody>
                    <a:bodyPr/>
                    <a:lstStyle/>
                    <a:p>
                      <a:pPr algn="l" fontAlgn="b"/>
                      <a:endParaRPr lang="sv-SE" sz="700" b="0" i="0" u="none" strike="noStrike">
                        <a:solidFill>
                          <a:srgbClr val="000000"/>
                        </a:solidFill>
                        <a:effectLst/>
                        <a:latin typeface="Calibri" panose="020F0502020204030204" pitchFamily="34" charset="0"/>
                      </a:endParaRPr>
                    </a:p>
                  </a:txBody>
                  <a:tcPr marL="5126" marR="5126" marT="5126" marB="0" anchor="b"/>
                </a:tc>
                <a:tc>
                  <a:txBody>
                    <a:bodyPr/>
                    <a:lstStyle/>
                    <a:p>
                      <a:pPr algn="l" fontAlgn="b"/>
                      <a:endParaRPr lang="sv-SE" sz="700" b="0" i="0" u="none" strike="noStrike" dirty="0">
                        <a:solidFill>
                          <a:srgbClr val="000000"/>
                        </a:solidFill>
                        <a:effectLst/>
                        <a:latin typeface="Calibri" panose="020F0502020204030204" pitchFamily="34" charset="0"/>
                      </a:endParaRPr>
                    </a:p>
                  </a:txBody>
                  <a:tcPr marL="5126" marR="5126" marT="5126" marB="0" anchor="b"/>
                </a:tc>
                <a:extLst>
                  <a:ext uri="{0D108BD9-81ED-4DB2-BD59-A6C34878D82A}">
                    <a16:rowId xmlns:a16="http://schemas.microsoft.com/office/drawing/2014/main" val="2593411867"/>
                  </a:ext>
                </a:extLst>
              </a:tr>
            </a:tbl>
          </a:graphicData>
        </a:graphic>
      </p:graphicFrame>
      <p:sp>
        <p:nvSpPr>
          <p:cNvPr id="3" name="Rubrik 1">
            <a:extLst>
              <a:ext uri="{FF2B5EF4-FFF2-40B4-BE49-F238E27FC236}">
                <a16:creationId xmlns:a16="http://schemas.microsoft.com/office/drawing/2014/main" id="{E431BDD5-A66C-63BA-7486-AC74DF9D507D}"/>
              </a:ext>
            </a:extLst>
          </p:cNvPr>
          <p:cNvSpPr txBox="1">
            <a:spLocks noChangeArrowheads="1"/>
          </p:cNvSpPr>
          <p:nvPr/>
        </p:nvSpPr>
        <p:spPr>
          <a:xfrm>
            <a:off x="628650" y="371475"/>
            <a:ext cx="7886700" cy="925985"/>
          </a:xfrm>
          <a:prstGeom prst="rect">
            <a:avLst/>
          </a:prstGeom>
        </p:spPr>
        <p:txBody>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sv-SE" altLang="sv-SE" dirty="0"/>
              <a:t>Resursbeskrivningar - nuläge</a:t>
            </a:r>
          </a:p>
        </p:txBody>
      </p:sp>
      <p:pic>
        <p:nvPicPr>
          <p:cNvPr id="4" name="Picture 4">
            <a:extLst>
              <a:ext uri="{FF2B5EF4-FFF2-40B4-BE49-F238E27FC236}">
                <a16:creationId xmlns:a16="http://schemas.microsoft.com/office/drawing/2014/main" id="{2A31DC49-6247-C18F-50B1-8E4AD6036A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850" y="5876925"/>
            <a:ext cx="16129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1707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ubrik 1">
            <a:extLst>
              <a:ext uri="{FF2B5EF4-FFF2-40B4-BE49-F238E27FC236}">
                <a16:creationId xmlns:a16="http://schemas.microsoft.com/office/drawing/2014/main" id="{A94189D4-FAE2-03C4-573E-553EE009F4E1}"/>
              </a:ext>
            </a:extLst>
          </p:cNvPr>
          <p:cNvSpPr>
            <a:spLocks noGrp="1" noChangeArrowheads="1"/>
          </p:cNvSpPr>
          <p:nvPr>
            <p:ph type="title"/>
          </p:nvPr>
        </p:nvSpPr>
        <p:spPr>
          <a:xfrm>
            <a:off x="628650" y="371475"/>
            <a:ext cx="7886700" cy="925985"/>
          </a:xfrm>
        </p:spPr>
        <p:txBody>
          <a:bodyPr/>
          <a:lstStyle/>
          <a:p>
            <a:pPr algn="ctr"/>
            <a:r>
              <a:rPr lang="sv-SE" altLang="sv-SE" dirty="0"/>
              <a:t>Resursbeskrivningar</a:t>
            </a:r>
          </a:p>
        </p:txBody>
      </p:sp>
      <p:pic>
        <p:nvPicPr>
          <p:cNvPr id="5124" name="Picture 4">
            <a:extLst>
              <a:ext uri="{FF2B5EF4-FFF2-40B4-BE49-F238E27FC236}">
                <a16:creationId xmlns:a16="http://schemas.microsoft.com/office/drawing/2014/main" id="{B310E1B7-C77D-29C5-018D-9D5FBD83B1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850" y="5876925"/>
            <a:ext cx="16129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ruta 3">
            <a:extLst>
              <a:ext uri="{FF2B5EF4-FFF2-40B4-BE49-F238E27FC236}">
                <a16:creationId xmlns:a16="http://schemas.microsoft.com/office/drawing/2014/main" id="{9F648074-86A0-0826-3DD1-96E2A4E7F6C5}"/>
              </a:ext>
            </a:extLst>
          </p:cNvPr>
          <p:cNvSpPr txBox="1"/>
          <p:nvPr/>
        </p:nvSpPr>
        <p:spPr>
          <a:xfrm>
            <a:off x="275621" y="1426184"/>
            <a:ext cx="8554550" cy="2862322"/>
          </a:xfrm>
          <a:prstGeom prst="rect">
            <a:avLst/>
          </a:prstGeom>
          <a:noFill/>
        </p:spPr>
        <p:txBody>
          <a:bodyPr wrap="square" rtlCol="0">
            <a:spAutoFit/>
          </a:bodyPr>
          <a:lstStyle/>
          <a:p>
            <a:pPr marL="285750" indent="-285750">
              <a:buFont typeface="Arial" panose="020B0604020202020204" pitchFamily="34" charset="0"/>
              <a:buChar char="•"/>
            </a:pPr>
            <a:r>
              <a:rPr lang="sv-SE" dirty="0"/>
              <a:t>TU har börjat granska befintliga länkar för att hitta mönster</a:t>
            </a:r>
          </a:p>
          <a:p>
            <a:pPr marL="285750" indent="-285750">
              <a:buFont typeface="Arial" panose="020B0604020202020204" pitchFamily="34" charset="0"/>
              <a:buChar char="•"/>
            </a:pPr>
            <a:r>
              <a:rPr lang="sv-SE" dirty="0"/>
              <a:t>Var kan vi hitta styrande information?</a:t>
            </a:r>
          </a:p>
          <a:p>
            <a:pPr marL="742950" lvl="1" indent="-285750">
              <a:buFont typeface="Arial" panose="020B0604020202020204" pitchFamily="34" charset="0"/>
              <a:buChar char="•"/>
            </a:pPr>
            <a:r>
              <a:rPr lang="sv-SE" dirty="0" err="1"/>
              <a:t>referencesTo</a:t>
            </a:r>
            <a:r>
              <a:rPr lang="sv-SE" dirty="0"/>
              <a:t> (</a:t>
            </a:r>
            <a:r>
              <a:rPr lang="sv-SE" dirty="0" err="1"/>
              <a:t>idVehicle</a:t>
            </a:r>
            <a:r>
              <a:rPr lang="sv-SE" dirty="0"/>
              <a:t>, </a:t>
            </a:r>
            <a:r>
              <a:rPr lang="sv-SE" dirty="0" err="1"/>
              <a:t>idRunOffGroup</a:t>
            </a:r>
            <a:r>
              <a:rPr lang="sv-SE" dirty="0"/>
              <a:t>)</a:t>
            </a:r>
          </a:p>
          <a:p>
            <a:pPr marL="742950" lvl="1" indent="-285750">
              <a:buFont typeface="Arial" panose="020B0604020202020204" pitchFamily="34" charset="0"/>
              <a:buChar char="•"/>
            </a:pPr>
            <a:r>
              <a:rPr lang="sv-SE" dirty="0" err="1"/>
              <a:t>orgProvider</a:t>
            </a:r>
            <a:endParaRPr lang="sv-SE" dirty="0"/>
          </a:p>
          <a:p>
            <a:pPr marL="742950" lvl="1" indent="-285750">
              <a:buFont typeface="Arial" panose="020B0604020202020204" pitchFamily="34" charset="0"/>
              <a:buChar char="•"/>
            </a:pPr>
            <a:r>
              <a:rPr lang="sv-SE" dirty="0" err="1"/>
              <a:t>Agreement</a:t>
            </a:r>
            <a:endParaRPr lang="sv-SE" dirty="0"/>
          </a:p>
          <a:p>
            <a:pPr marL="742950" lvl="1" indent="-285750">
              <a:buFont typeface="Arial" panose="020B0604020202020204" pitchFamily="34" charset="0"/>
              <a:buChar char="•"/>
            </a:pPr>
            <a:r>
              <a:rPr lang="sv-SE" dirty="0"/>
              <a:t>Product</a:t>
            </a:r>
          </a:p>
          <a:p>
            <a:pPr marL="742950" lvl="1" indent="-285750">
              <a:buFont typeface="Arial" panose="020B0604020202020204" pitchFamily="34" charset="0"/>
              <a:buChar char="•"/>
            </a:pPr>
            <a:r>
              <a:rPr lang="sv-SE" dirty="0" err="1"/>
              <a:t>Resource</a:t>
            </a:r>
            <a:endParaRPr lang="sv-SE" dirty="0"/>
          </a:p>
          <a:p>
            <a:pPr marL="742950" lvl="1" indent="-285750">
              <a:buFont typeface="Arial" panose="020B0604020202020204" pitchFamily="34" charset="0"/>
              <a:buChar char="•"/>
            </a:pPr>
            <a:r>
              <a:rPr lang="sv-SE" dirty="0" err="1"/>
              <a:t>Content</a:t>
            </a:r>
            <a:endParaRPr lang="sv-SE" dirty="0"/>
          </a:p>
          <a:p>
            <a:pPr marL="285750" indent="-285750">
              <a:buFont typeface="Arial" panose="020B0604020202020204" pitchFamily="34" charset="0"/>
              <a:buChar char="•"/>
            </a:pPr>
            <a:r>
              <a:rPr lang="sv-SE" dirty="0"/>
              <a:t>Alla kan påverka val av fordon</a:t>
            </a:r>
          </a:p>
          <a:p>
            <a:pPr marL="285750" indent="-285750">
              <a:buFont typeface="Arial" panose="020B0604020202020204" pitchFamily="34" charset="0"/>
              <a:buChar char="•"/>
            </a:pPr>
            <a:r>
              <a:rPr lang="sv-SE" dirty="0"/>
              <a:t>Några kan påverka val av info till förare</a:t>
            </a:r>
          </a:p>
        </p:txBody>
      </p:sp>
    </p:spTree>
    <p:extLst>
      <p:ext uri="{BB962C8B-B14F-4D97-AF65-F5344CB8AC3E}">
        <p14:creationId xmlns:p14="http://schemas.microsoft.com/office/powerpoint/2010/main" val="4093721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ubrik 1">
            <a:extLst>
              <a:ext uri="{FF2B5EF4-FFF2-40B4-BE49-F238E27FC236}">
                <a16:creationId xmlns:a16="http://schemas.microsoft.com/office/drawing/2014/main" id="{A94189D4-FAE2-03C4-573E-553EE009F4E1}"/>
              </a:ext>
            </a:extLst>
          </p:cNvPr>
          <p:cNvSpPr>
            <a:spLocks noGrp="1" noChangeArrowheads="1"/>
          </p:cNvSpPr>
          <p:nvPr>
            <p:ph type="title"/>
          </p:nvPr>
        </p:nvSpPr>
        <p:spPr>
          <a:xfrm>
            <a:off x="628650" y="371475"/>
            <a:ext cx="7886700" cy="925985"/>
          </a:xfrm>
        </p:spPr>
        <p:txBody>
          <a:bodyPr/>
          <a:lstStyle/>
          <a:p>
            <a:pPr algn="ctr"/>
            <a:r>
              <a:rPr lang="sv-SE" altLang="sv-SE" dirty="0" err="1"/>
              <a:t>Resource</a:t>
            </a:r>
            <a:r>
              <a:rPr lang="sv-SE" altLang="sv-SE" dirty="0"/>
              <a:t>(</a:t>
            </a:r>
            <a:r>
              <a:rPr lang="sv-SE" altLang="sv-SE" dirty="0" err="1"/>
              <a:t>vehicle</a:t>
            </a:r>
            <a:r>
              <a:rPr lang="sv-SE" altLang="sv-SE" dirty="0"/>
              <a:t>, driver)</a:t>
            </a:r>
          </a:p>
        </p:txBody>
      </p:sp>
      <p:pic>
        <p:nvPicPr>
          <p:cNvPr id="5124" name="Picture 4">
            <a:extLst>
              <a:ext uri="{FF2B5EF4-FFF2-40B4-BE49-F238E27FC236}">
                <a16:creationId xmlns:a16="http://schemas.microsoft.com/office/drawing/2014/main" id="{B310E1B7-C77D-29C5-018D-9D5FBD83B1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850" y="5876925"/>
            <a:ext cx="16129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ruta 3">
            <a:extLst>
              <a:ext uri="{FF2B5EF4-FFF2-40B4-BE49-F238E27FC236}">
                <a16:creationId xmlns:a16="http://schemas.microsoft.com/office/drawing/2014/main" id="{9F648074-86A0-0826-3DD1-96E2A4E7F6C5}"/>
              </a:ext>
            </a:extLst>
          </p:cNvPr>
          <p:cNvSpPr txBox="1"/>
          <p:nvPr/>
        </p:nvSpPr>
        <p:spPr>
          <a:xfrm>
            <a:off x="275621" y="1426184"/>
            <a:ext cx="8554550" cy="1477328"/>
          </a:xfrm>
          <a:prstGeom prst="rect">
            <a:avLst/>
          </a:prstGeom>
          <a:noFill/>
        </p:spPr>
        <p:txBody>
          <a:bodyPr wrap="square" rtlCol="0">
            <a:spAutoFit/>
          </a:bodyPr>
          <a:lstStyle/>
          <a:p>
            <a:pPr marL="285750" indent="-285750">
              <a:buFont typeface="Arial" panose="020B0604020202020204" pitchFamily="34" charset="0"/>
              <a:buChar char="•"/>
            </a:pPr>
            <a:r>
              <a:rPr lang="sv-SE" dirty="0" err="1"/>
              <a:t>Capacity</a:t>
            </a:r>
            <a:endParaRPr lang="sv-SE" dirty="0"/>
          </a:p>
          <a:p>
            <a:pPr marL="742950" lvl="1" indent="-285750">
              <a:buFont typeface="Arial" panose="020B0604020202020204" pitchFamily="34" charset="0"/>
              <a:buChar char="•"/>
            </a:pPr>
            <a:r>
              <a:rPr lang="sv-SE" dirty="0" err="1"/>
              <a:t>noOfseats</a:t>
            </a:r>
            <a:r>
              <a:rPr lang="sv-SE" dirty="0"/>
              <a:t> </a:t>
            </a:r>
            <a:r>
              <a:rPr lang="sv-SE" dirty="0" err="1"/>
              <a:t>etc</a:t>
            </a:r>
            <a:endParaRPr lang="sv-SE" dirty="0"/>
          </a:p>
          <a:p>
            <a:pPr marL="285750" indent="-285750">
              <a:buFont typeface="Arial" panose="020B0604020202020204" pitchFamily="34" charset="0"/>
              <a:buChar char="•"/>
            </a:pPr>
            <a:r>
              <a:rPr lang="sv-SE" dirty="0" err="1"/>
              <a:t>Attributes</a:t>
            </a:r>
            <a:endParaRPr lang="sv-SE" dirty="0"/>
          </a:p>
          <a:p>
            <a:pPr marL="742950" lvl="1" indent="-285750">
              <a:buFont typeface="Arial" panose="020B0604020202020204" pitchFamily="34" charset="0"/>
              <a:buChar char="•"/>
            </a:pPr>
            <a:r>
              <a:rPr lang="sv-SE" dirty="0"/>
              <a:t>Vikten av en attributlista (kan vara dynamisk)</a:t>
            </a:r>
          </a:p>
          <a:p>
            <a:pPr marL="285750" indent="-285750">
              <a:buFont typeface="Arial" panose="020B0604020202020204" pitchFamily="34" charset="0"/>
              <a:buChar char="•"/>
            </a:pPr>
            <a:r>
              <a:rPr lang="sv-SE" dirty="0" err="1"/>
              <a:t>Id-en</a:t>
            </a:r>
            <a:r>
              <a:rPr lang="sv-SE" dirty="0"/>
              <a:t> (</a:t>
            </a:r>
            <a:r>
              <a:rPr lang="sv-SE" dirty="0" err="1"/>
              <a:t>idVehicle</a:t>
            </a:r>
            <a:r>
              <a:rPr lang="sv-SE" dirty="0"/>
              <a:t>)</a:t>
            </a:r>
          </a:p>
        </p:txBody>
      </p:sp>
    </p:spTree>
    <p:extLst>
      <p:ext uri="{BB962C8B-B14F-4D97-AF65-F5344CB8AC3E}">
        <p14:creationId xmlns:p14="http://schemas.microsoft.com/office/powerpoint/2010/main" val="2961546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ubrik 1">
            <a:extLst>
              <a:ext uri="{FF2B5EF4-FFF2-40B4-BE49-F238E27FC236}">
                <a16:creationId xmlns:a16="http://schemas.microsoft.com/office/drawing/2014/main" id="{A94189D4-FAE2-03C4-573E-553EE009F4E1}"/>
              </a:ext>
            </a:extLst>
          </p:cNvPr>
          <p:cNvSpPr>
            <a:spLocks noGrp="1" noChangeArrowheads="1"/>
          </p:cNvSpPr>
          <p:nvPr>
            <p:ph type="title"/>
          </p:nvPr>
        </p:nvSpPr>
        <p:spPr>
          <a:xfrm>
            <a:off x="628650" y="371475"/>
            <a:ext cx="7886700" cy="925985"/>
          </a:xfrm>
        </p:spPr>
        <p:txBody>
          <a:bodyPr/>
          <a:lstStyle/>
          <a:p>
            <a:pPr algn="ctr"/>
            <a:r>
              <a:rPr lang="sv-SE" altLang="sv-SE" dirty="0"/>
              <a:t>Processbeskrivningar</a:t>
            </a:r>
          </a:p>
        </p:txBody>
      </p:sp>
      <p:pic>
        <p:nvPicPr>
          <p:cNvPr id="5124" name="Picture 4">
            <a:extLst>
              <a:ext uri="{FF2B5EF4-FFF2-40B4-BE49-F238E27FC236}">
                <a16:creationId xmlns:a16="http://schemas.microsoft.com/office/drawing/2014/main" id="{B310E1B7-C77D-29C5-018D-9D5FBD83B1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850" y="5876925"/>
            <a:ext cx="16129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ruta 3">
            <a:extLst>
              <a:ext uri="{FF2B5EF4-FFF2-40B4-BE49-F238E27FC236}">
                <a16:creationId xmlns:a16="http://schemas.microsoft.com/office/drawing/2014/main" id="{9F648074-86A0-0826-3DD1-96E2A4E7F6C5}"/>
              </a:ext>
            </a:extLst>
          </p:cNvPr>
          <p:cNvSpPr txBox="1"/>
          <p:nvPr/>
        </p:nvSpPr>
        <p:spPr>
          <a:xfrm>
            <a:off x="275621" y="1426184"/>
            <a:ext cx="8554550" cy="2031325"/>
          </a:xfrm>
          <a:prstGeom prst="rect">
            <a:avLst/>
          </a:prstGeom>
          <a:noFill/>
        </p:spPr>
        <p:txBody>
          <a:bodyPr wrap="square" rtlCol="0">
            <a:spAutoFit/>
          </a:bodyPr>
          <a:lstStyle/>
          <a:p>
            <a:pPr marL="285750" indent="-285750">
              <a:buFont typeface="Arial" panose="020B0604020202020204" pitchFamily="34" charset="0"/>
              <a:buChar char="•"/>
            </a:pPr>
            <a:r>
              <a:rPr lang="sv-SE" dirty="0"/>
              <a:t>Kritiska processer</a:t>
            </a:r>
          </a:p>
          <a:p>
            <a:pPr marL="742950" lvl="1" indent="-285750">
              <a:buFont typeface="Arial" panose="020B0604020202020204" pitchFamily="34" charset="0"/>
              <a:buChar char="•"/>
            </a:pPr>
            <a:r>
              <a:rPr lang="sv-SE" dirty="0"/>
              <a:t>Ordertid vs </a:t>
            </a:r>
            <a:r>
              <a:rPr lang="sv-SE" dirty="0" err="1"/>
              <a:t>Dispatchtid</a:t>
            </a:r>
            <a:endParaRPr lang="sv-SE" dirty="0"/>
          </a:p>
          <a:p>
            <a:pPr marL="742950" lvl="1" indent="-285750">
              <a:buFont typeface="Arial" panose="020B0604020202020204" pitchFamily="34" charset="0"/>
              <a:buChar char="•"/>
            </a:pPr>
            <a:r>
              <a:rPr lang="sv-SE" dirty="0"/>
              <a:t>Sena order</a:t>
            </a:r>
          </a:p>
          <a:p>
            <a:pPr marL="742950" lvl="1" indent="-285750">
              <a:buFont typeface="Arial" panose="020B0604020202020204" pitchFamily="34" charset="0"/>
              <a:buChar char="•"/>
            </a:pPr>
            <a:r>
              <a:rPr lang="sv-SE" dirty="0"/>
              <a:t>Ändringar</a:t>
            </a:r>
          </a:p>
          <a:p>
            <a:pPr marL="742950" lvl="1" indent="-285750">
              <a:buFont typeface="Arial" panose="020B0604020202020204" pitchFamily="34" charset="0"/>
              <a:buChar char="•"/>
            </a:pPr>
            <a:r>
              <a:rPr lang="sv-SE" dirty="0"/>
              <a:t>Sena ändringar</a:t>
            </a:r>
          </a:p>
          <a:p>
            <a:pPr marL="742950" lvl="1" indent="-285750">
              <a:buFont typeface="Arial" panose="020B0604020202020204" pitchFamily="34" charset="0"/>
              <a:buChar char="•"/>
            </a:pPr>
            <a:r>
              <a:rPr lang="sv-SE" dirty="0"/>
              <a:t>Eventflöden – eventinfo</a:t>
            </a:r>
          </a:p>
          <a:p>
            <a:pPr marL="742950" lvl="1" indent="-285750">
              <a:buFont typeface="Arial" panose="020B0604020202020204" pitchFamily="34" charset="0"/>
              <a:buChar char="•"/>
            </a:pPr>
            <a:r>
              <a:rPr lang="sv-SE" dirty="0"/>
              <a:t>Ekonomi</a:t>
            </a:r>
          </a:p>
        </p:txBody>
      </p:sp>
      <p:sp>
        <p:nvSpPr>
          <p:cNvPr id="2" name="Rectangle 12">
            <a:extLst>
              <a:ext uri="{FF2B5EF4-FFF2-40B4-BE49-F238E27FC236}">
                <a16:creationId xmlns:a16="http://schemas.microsoft.com/office/drawing/2014/main" id="{78FDBEF2-0AFF-F6E6-98D3-8F9AA5905E0A}"/>
              </a:ext>
            </a:extLst>
          </p:cNvPr>
          <p:cNvSpPr>
            <a:spLocks noChangeArrowheads="1"/>
          </p:cNvSpPr>
          <p:nvPr/>
        </p:nvSpPr>
        <p:spPr bwMode="auto">
          <a:xfrm>
            <a:off x="628650" y="4293096"/>
            <a:ext cx="7183710" cy="113872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sv-SE" altLang="sv-SE" sz="1800" dirty="0"/>
              <a:t>Grundläggande meddelandeflöden förväntas finnas i </a:t>
            </a:r>
            <a:r>
              <a:rPr lang="sv-SE" altLang="sv-SE" sz="1800" dirty="0" err="1"/>
              <a:t>selfdeclaration</a:t>
            </a:r>
            <a:br>
              <a:rPr lang="sv-SE" altLang="sv-SE" sz="1800" dirty="0"/>
            </a:br>
            <a:r>
              <a:rPr lang="sv-SE" altLang="sv-SE" sz="1800" dirty="0"/>
              <a:t>och är inget ämne för </a:t>
            </a:r>
            <a:r>
              <a:rPr lang="sv-SE" altLang="sv-SE" sz="1800" dirty="0" err="1"/>
              <a:t>Linkmapping</a:t>
            </a:r>
            <a:endParaRPr lang="sv-SE" altLang="sv-SE" sz="1800" dirty="0"/>
          </a:p>
        </p:txBody>
      </p:sp>
    </p:spTree>
    <p:extLst>
      <p:ext uri="{BB962C8B-B14F-4D97-AF65-F5344CB8AC3E}">
        <p14:creationId xmlns:p14="http://schemas.microsoft.com/office/powerpoint/2010/main" val="3245226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4">
            <a:extLst>
              <a:ext uri="{FF2B5EF4-FFF2-40B4-BE49-F238E27FC236}">
                <a16:creationId xmlns:a16="http://schemas.microsoft.com/office/drawing/2014/main" id="{462226E0-4B7A-39E6-20DE-AB91FE9D60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850" y="5876925"/>
            <a:ext cx="16129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44" name="Rectangle 2">
            <a:extLst>
              <a:ext uri="{FF2B5EF4-FFF2-40B4-BE49-F238E27FC236}">
                <a16:creationId xmlns:a16="http://schemas.microsoft.com/office/drawing/2014/main" id="{B9CF1A42-86C1-E549-F58D-5064E133FC7A}"/>
              </a:ext>
            </a:extLst>
          </p:cNvPr>
          <p:cNvSpPr txBox="1">
            <a:spLocks noChangeArrowheads="1"/>
          </p:cNvSpPr>
          <p:nvPr/>
        </p:nvSpPr>
        <p:spPr bwMode="auto">
          <a:xfrm>
            <a:off x="468313" y="2603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sv-SE" altLang="sv-SE" sz="2800" dirty="0">
                <a:solidFill>
                  <a:schemeClr val="tx2"/>
                </a:solidFill>
              </a:rPr>
              <a:t>TU vill skapa en standard för </a:t>
            </a:r>
            <a:r>
              <a:rPr lang="sv-SE" altLang="sv-SE" sz="2800" dirty="0" err="1">
                <a:solidFill>
                  <a:schemeClr val="tx2"/>
                </a:solidFill>
              </a:rPr>
              <a:t>Linkmapping</a:t>
            </a:r>
            <a:endParaRPr lang="sv-SE" altLang="sv-SE" sz="2800" dirty="0">
              <a:solidFill>
                <a:schemeClr val="tx2"/>
              </a:solidFill>
            </a:endParaRPr>
          </a:p>
          <a:p>
            <a:pPr algn="ctr" eaLnBrk="1" hangingPunct="1">
              <a:spcBef>
                <a:spcPct val="0"/>
              </a:spcBef>
              <a:buFontTx/>
              <a:buNone/>
            </a:pPr>
            <a:r>
              <a:rPr lang="sv-SE" altLang="sv-SE" sz="2800" dirty="0">
                <a:solidFill>
                  <a:schemeClr val="tx2"/>
                </a:solidFill>
              </a:rPr>
              <a:t>jämställd med </a:t>
            </a:r>
            <a:r>
              <a:rPr lang="sv-SE" altLang="sv-SE" sz="2800" dirty="0" err="1">
                <a:solidFill>
                  <a:schemeClr val="tx2"/>
                </a:solidFill>
              </a:rPr>
              <a:t>selfdeclaration</a:t>
            </a:r>
            <a:endParaRPr lang="sv-SE" altLang="sv-SE" sz="2800" dirty="0">
              <a:solidFill>
                <a:schemeClr val="tx2"/>
              </a:solidFill>
            </a:endParaRPr>
          </a:p>
        </p:txBody>
      </p:sp>
      <p:sp>
        <p:nvSpPr>
          <p:cNvPr id="9" name="Rektangel 8">
            <a:extLst>
              <a:ext uri="{FF2B5EF4-FFF2-40B4-BE49-F238E27FC236}">
                <a16:creationId xmlns:a16="http://schemas.microsoft.com/office/drawing/2014/main" id="{3E2311A0-16F2-7BAD-DAAF-7223A7704AE0}"/>
              </a:ext>
            </a:extLst>
          </p:cNvPr>
          <p:cNvSpPr/>
          <p:nvPr/>
        </p:nvSpPr>
        <p:spPr>
          <a:xfrm>
            <a:off x="2574206" y="3026568"/>
            <a:ext cx="257175" cy="23129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v-SE" sz="1400" dirty="0" err="1">
                <a:solidFill>
                  <a:schemeClr val="tx1"/>
                </a:solidFill>
              </a:rPr>
              <a:t>client</a:t>
            </a:r>
            <a:endParaRPr lang="sv-SE" sz="1400" dirty="0">
              <a:solidFill>
                <a:schemeClr val="tx1"/>
              </a:solidFill>
            </a:endParaRPr>
          </a:p>
        </p:txBody>
      </p:sp>
      <p:sp>
        <p:nvSpPr>
          <p:cNvPr id="10" name="Rektangel 9">
            <a:extLst>
              <a:ext uri="{FF2B5EF4-FFF2-40B4-BE49-F238E27FC236}">
                <a16:creationId xmlns:a16="http://schemas.microsoft.com/office/drawing/2014/main" id="{5072A4A3-6842-3840-332D-AC9D49690C2A}"/>
              </a:ext>
            </a:extLst>
          </p:cNvPr>
          <p:cNvSpPr/>
          <p:nvPr/>
        </p:nvSpPr>
        <p:spPr>
          <a:xfrm>
            <a:off x="6084168" y="2990056"/>
            <a:ext cx="257175" cy="2314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v-SE" sz="1400" dirty="0" err="1">
                <a:solidFill>
                  <a:schemeClr val="tx1"/>
                </a:solidFill>
              </a:rPr>
              <a:t>Provider</a:t>
            </a:r>
            <a:endParaRPr lang="sv-SE" sz="1400" dirty="0">
              <a:solidFill>
                <a:schemeClr val="tx1"/>
              </a:solidFill>
            </a:endParaRPr>
          </a:p>
        </p:txBody>
      </p:sp>
      <p:pic>
        <p:nvPicPr>
          <p:cNvPr id="10247" name="Bildobjekt 6">
            <a:extLst>
              <a:ext uri="{FF2B5EF4-FFF2-40B4-BE49-F238E27FC236}">
                <a16:creationId xmlns:a16="http://schemas.microsoft.com/office/drawing/2014/main" id="{73B94CF4-0958-AAEA-BFDB-DA3A6ECF182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00156" y="4436268"/>
            <a:ext cx="1673225"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Picture 4" descr="http://www.sll.se/Exigus/444405.jpg?preset=330">
            <a:extLst>
              <a:ext uri="{FF2B5EF4-FFF2-40B4-BE49-F238E27FC236}">
                <a16:creationId xmlns:a16="http://schemas.microsoft.com/office/drawing/2014/main" id="{6890743C-CD23-F8FB-F1BE-0546762488E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2556" y="4061618"/>
            <a:ext cx="1016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9" name="Rectangle 12">
            <a:extLst>
              <a:ext uri="{FF2B5EF4-FFF2-40B4-BE49-F238E27FC236}">
                <a16:creationId xmlns:a16="http://schemas.microsoft.com/office/drawing/2014/main" id="{1CD04421-F239-6E95-C1C6-08A6ABCEC616}"/>
              </a:ext>
            </a:extLst>
          </p:cNvPr>
          <p:cNvSpPr>
            <a:spLocks noChangeArrowheads="1"/>
          </p:cNvSpPr>
          <p:nvPr/>
        </p:nvSpPr>
        <p:spPr bwMode="auto">
          <a:xfrm>
            <a:off x="797793" y="3205956"/>
            <a:ext cx="1166813"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sv-SE" altLang="sv-SE" sz="1800"/>
              <a:t>order</a:t>
            </a:r>
          </a:p>
        </p:txBody>
      </p:sp>
      <p:sp>
        <p:nvSpPr>
          <p:cNvPr id="10250" name="Rectangle 12">
            <a:extLst>
              <a:ext uri="{FF2B5EF4-FFF2-40B4-BE49-F238E27FC236}">
                <a16:creationId xmlns:a16="http://schemas.microsoft.com/office/drawing/2014/main" id="{29418A04-59D0-E062-CE92-38D1E405A094}"/>
              </a:ext>
            </a:extLst>
          </p:cNvPr>
          <p:cNvSpPr>
            <a:spLocks noChangeArrowheads="1"/>
          </p:cNvSpPr>
          <p:nvPr/>
        </p:nvSpPr>
        <p:spPr bwMode="auto">
          <a:xfrm>
            <a:off x="6912843" y="3205956"/>
            <a:ext cx="1166813"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sv-SE" altLang="sv-SE" sz="1800"/>
              <a:t>order</a:t>
            </a:r>
          </a:p>
        </p:txBody>
      </p:sp>
      <p:sp>
        <p:nvSpPr>
          <p:cNvPr id="10251" name="textruta 11">
            <a:extLst>
              <a:ext uri="{FF2B5EF4-FFF2-40B4-BE49-F238E27FC236}">
                <a16:creationId xmlns:a16="http://schemas.microsoft.com/office/drawing/2014/main" id="{9D1AABFD-CD98-EC62-2708-3B7EDCEB3C80}"/>
              </a:ext>
            </a:extLst>
          </p:cNvPr>
          <p:cNvSpPr txBox="1">
            <a:spLocks noChangeArrowheads="1"/>
          </p:cNvSpPr>
          <p:nvPr/>
        </p:nvSpPr>
        <p:spPr bwMode="auto">
          <a:xfrm>
            <a:off x="581893" y="2729706"/>
            <a:ext cx="1073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sv-SE" altLang="sv-SE" sz="1800"/>
              <a:t>Traveller</a:t>
            </a:r>
          </a:p>
        </p:txBody>
      </p:sp>
      <p:sp>
        <p:nvSpPr>
          <p:cNvPr id="10252" name="textruta 22">
            <a:extLst>
              <a:ext uri="{FF2B5EF4-FFF2-40B4-BE49-F238E27FC236}">
                <a16:creationId xmlns:a16="http://schemas.microsoft.com/office/drawing/2014/main" id="{4558CC16-38EA-EB23-5633-45DF1B1E9C73}"/>
              </a:ext>
            </a:extLst>
          </p:cNvPr>
          <p:cNvSpPr txBox="1">
            <a:spLocks noChangeArrowheads="1"/>
          </p:cNvSpPr>
          <p:nvPr/>
        </p:nvSpPr>
        <p:spPr bwMode="auto">
          <a:xfrm>
            <a:off x="7836768" y="2729706"/>
            <a:ext cx="9286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sv-SE" altLang="sv-SE" sz="1800"/>
              <a:t>Vehicle</a:t>
            </a:r>
          </a:p>
        </p:txBody>
      </p:sp>
      <p:cxnSp>
        <p:nvCxnSpPr>
          <p:cNvPr id="19" name="Rak pil 17">
            <a:extLst>
              <a:ext uri="{FF2B5EF4-FFF2-40B4-BE49-F238E27FC236}">
                <a16:creationId xmlns:a16="http://schemas.microsoft.com/office/drawing/2014/main" id="{4B166F5D-3F54-738E-A4CA-E6B2ACC101B3}"/>
              </a:ext>
            </a:extLst>
          </p:cNvPr>
          <p:cNvCxnSpPr/>
          <p:nvPr/>
        </p:nvCxnSpPr>
        <p:spPr>
          <a:xfrm>
            <a:off x="2853606" y="3759993"/>
            <a:ext cx="325755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Rak pil 18">
            <a:extLst>
              <a:ext uri="{FF2B5EF4-FFF2-40B4-BE49-F238E27FC236}">
                <a16:creationId xmlns:a16="http://schemas.microsoft.com/office/drawing/2014/main" id="{3292232E-5AF7-E7B3-19CA-C0E4CAC1D92D}"/>
              </a:ext>
            </a:extLst>
          </p:cNvPr>
          <p:cNvCxnSpPr/>
          <p:nvPr/>
        </p:nvCxnSpPr>
        <p:spPr>
          <a:xfrm flipH="1">
            <a:off x="2836143" y="3455193"/>
            <a:ext cx="325755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1" name="Rectangle 12">
            <a:extLst>
              <a:ext uri="{FF2B5EF4-FFF2-40B4-BE49-F238E27FC236}">
                <a16:creationId xmlns:a16="http://schemas.microsoft.com/office/drawing/2014/main" id="{EE0125FA-67F2-EC4B-72D2-7B927C39192A}"/>
              </a:ext>
            </a:extLst>
          </p:cNvPr>
          <p:cNvSpPr>
            <a:spLocks noChangeArrowheads="1"/>
          </p:cNvSpPr>
          <p:nvPr/>
        </p:nvSpPr>
        <p:spPr bwMode="auto">
          <a:xfrm>
            <a:off x="1655043" y="1553369"/>
            <a:ext cx="2640642"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sv-SE" altLang="sv-SE" sz="2400" dirty="0" err="1"/>
              <a:t>Selfdeclaration</a:t>
            </a:r>
            <a:endParaRPr lang="sv-SE" altLang="sv-SE" sz="2400" dirty="0"/>
          </a:p>
        </p:txBody>
      </p:sp>
      <p:sp>
        <p:nvSpPr>
          <p:cNvPr id="5" name="Rectangle 12">
            <a:extLst>
              <a:ext uri="{FF2B5EF4-FFF2-40B4-BE49-F238E27FC236}">
                <a16:creationId xmlns:a16="http://schemas.microsoft.com/office/drawing/2014/main" id="{36A72C2F-15A3-3980-79D8-ECCF37C68254}"/>
              </a:ext>
            </a:extLst>
          </p:cNvPr>
          <p:cNvSpPr>
            <a:spLocks noChangeArrowheads="1"/>
          </p:cNvSpPr>
          <p:nvPr/>
        </p:nvSpPr>
        <p:spPr bwMode="auto">
          <a:xfrm>
            <a:off x="4389872" y="1553369"/>
            <a:ext cx="2918977"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sv-SE" altLang="sv-SE" sz="2400" dirty="0" err="1"/>
              <a:t>Linkmapping</a:t>
            </a:r>
            <a:endParaRPr lang="sv-SE" altLang="sv-SE" sz="2400" dirty="0"/>
          </a:p>
        </p:txBody>
      </p:sp>
    </p:spTree>
    <p:extLst>
      <p:ext uri="{BB962C8B-B14F-4D97-AF65-F5344CB8AC3E}">
        <p14:creationId xmlns:p14="http://schemas.microsoft.com/office/powerpoint/2010/main" val="2193100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4">
            <a:extLst>
              <a:ext uri="{FF2B5EF4-FFF2-40B4-BE49-F238E27FC236}">
                <a16:creationId xmlns:a16="http://schemas.microsoft.com/office/drawing/2014/main" id="{462226E0-4B7A-39E6-20DE-AB91FE9D60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850" y="5876925"/>
            <a:ext cx="16129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44" name="Rectangle 2">
            <a:extLst>
              <a:ext uri="{FF2B5EF4-FFF2-40B4-BE49-F238E27FC236}">
                <a16:creationId xmlns:a16="http://schemas.microsoft.com/office/drawing/2014/main" id="{B9CF1A42-86C1-E549-F58D-5064E133FC7A}"/>
              </a:ext>
            </a:extLst>
          </p:cNvPr>
          <p:cNvSpPr txBox="1">
            <a:spLocks noChangeArrowheads="1"/>
          </p:cNvSpPr>
          <p:nvPr/>
        </p:nvSpPr>
        <p:spPr bwMode="auto">
          <a:xfrm>
            <a:off x="275072" y="44109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sv-SE" altLang="sv-SE" sz="2800" dirty="0">
                <a:solidFill>
                  <a:schemeClr val="tx2"/>
                </a:solidFill>
              </a:rPr>
              <a:t>Vad säger Skånetrafiken</a:t>
            </a:r>
          </a:p>
        </p:txBody>
      </p:sp>
      <p:sp>
        <p:nvSpPr>
          <p:cNvPr id="9" name="Rektangel 8">
            <a:extLst>
              <a:ext uri="{FF2B5EF4-FFF2-40B4-BE49-F238E27FC236}">
                <a16:creationId xmlns:a16="http://schemas.microsoft.com/office/drawing/2014/main" id="{3E2311A0-16F2-7BAD-DAAF-7223A7704AE0}"/>
              </a:ext>
            </a:extLst>
          </p:cNvPr>
          <p:cNvSpPr/>
          <p:nvPr/>
        </p:nvSpPr>
        <p:spPr>
          <a:xfrm>
            <a:off x="2574206" y="3026568"/>
            <a:ext cx="257175" cy="23129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v-SE" sz="1400" dirty="0" err="1">
                <a:solidFill>
                  <a:schemeClr val="tx1"/>
                </a:solidFill>
              </a:rPr>
              <a:t>client</a:t>
            </a:r>
            <a:endParaRPr lang="sv-SE" sz="1400" dirty="0">
              <a:solidFill>
                <a:schemeClr val="tx1"/>
              </a:solidFill>
            </a:endParaRPr>
          </a:p>
        </p:txBody>
      </p:sp>
      <p:sp>
        <p:nvSpPr>
          <p:cNvPr id="10" name="Rektangel 9">
            <a:extLst>
              <a:ext uri="{FF2B5EF4-FFF2-40B4-BE49-F238E27FC236}">
                <a16:creationId xmlns:a16="http://schemas.microsoft.com/office/drawing/2014/main" id="{5072A4A3-6842-3840-332D-AC9D49690C2A}"/>
              </a:ext>
            </a:extLst>
          </p:cNvPr>
          <p:cNvSpPr/>
          <p:nvPr/>
        </p:nvSpPr>
        <p:spPr>
          <a:xfrm>
            <a:off x="3440981" y="3029004"/>
            <a:ext cx="257175" cy="2314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v-SE" sz="1400" dirty="0" err="1">
                <a:solidFill>
                  <a:schemeClr val="tx1"/>
                </a:solidFill>
              </a:rPr>
              <a:t>Provider</a:t>
            </a:r>
            <a:endParaRPr lang="sv-SE" sz="1400" dirty="0">
              <a:solidFill>
                <a:schemeClr val="tx1"/>
              </a:solidFill>
            </a:endParaRPr>
          </a:p>
        </p:txBody>
      </p:sp>
      <p:pic>
        <p:nvPicPr>
          <p:cNvPr id="10247" name="Bildobjekt 6">
            <a:extLst>
              <a:ext uri="{FF2B5EF4-FFF2-40B4-BE49-F238E27FC236}">
                <a16:creationId xmlns:a16="http://schemas.microsoft.com/office/drawing/2014/main" id="{73B94CF4-0958-AAEA-BFDB-DA3A6ECF182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35625" y="4209255"/>
            <a:ext cx="1673225"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Picture 4" descr="http://www.sll.se/Exigus/444405.jpg?preset=330">
            <a:extLst>
              <a:ext uri="{FF2B5EF4-FFF2-40B4-BE49-F238E27FC236}">
                <a16:creationId xmlns:a16="http://schemas.microsoft.com/office/drawing/2014/main" id="{6890743C-CD23-F8FB-F1BE-0546762488E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2556" y="4061618"/>
            <a:ext cx="1016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9" name="Rectangle 12">
            <a:extLst>
              <a:ext uri="{FF2B5EF4-FFF2-40B4-BE49-F238E27FC236}">
                <a16:creationId xmlns:a16="http://schemas.microsoft.com/office/drawing/2014/main" id="{1CD04421-F239-6E95-C1C6-08A6ABCEC616}"/>
              </a:ext>
            </a:extLst>
          </p:cNvPr>
          <p:cNvSpPr>
            <a:spLocks noChangeArrowheads="1"/>
          </p:cNvSpPr>
          <p:nvPr/>
        </p:nvSpPr>
        <p:spPr bwMode="auto">
          <a:xfrm>
            <a:off x="797793" y="3205956"/>
            <a:ext cx="1166813"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sv-SE" altLang="sv-SE" sz="1800"/>
              <a:t>order</a:t>
            </a:r>
          </a:p>
        </p:txBody>
      </p:sp>
      <p:sp>
        <p:nvSpPr>
          <p:cNvPr id="10251" name="textruta 11">
            <a:extLst>
              <a:ext uri="{FF2B5EF4-FFF2-40B4-BE49-F238E27FC236}">
                <a16:creationId xmlns:a16="http://schemas.microsoft.com/office/drawing/2014/main" id="{9D1AABFD-CD98-EC62-2708-3B7EDCEB3C80}"/>
              </a:ext>
            </a:extLst>
          </p:cNvPr>
          <p:cNvSpPr txBox="1">
            <a:spLocks noChangeArrowheads="1"/>
          </p:cNvSpPr>
          <p:nvPr/>
        </p:nvSpPr>
        <p:spPr bwMode="auto">
          <a:xfrm>
            <a:off x="581893" y="2729706"/>
            <a:ext cx="1073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sv-SE" altLang="sv-SE" sz="1800"/>
              <a:t>Traveller</a:t>
            </a:r>
          </a:p>
        </p:txBody>
      </p:sp>
      <p:cxnSp>
        <p:nvCxnSpPr>
          <p:cNvPr id="19" name="Rak pil 17">
            <a:extLst>
              <a:ext uri="{FF2B5EF4-FFF2-40B4-BE49-F238E27FC236}">
                <a16:creationId xmlns:a16="http://schemas.microsoft.com/office/drawing/2014/main" id="{4B166F5D-3F54-738E-A4CA-E6B2ACC101B3}"/>
              </a:ext>
            </a:extLst>
          </p:cNvPr>
          <p:cNvCxnSpPr>
            <a:cxnSpLocks/>
          </p:cNvCxnSpPr>
          <p:nvPr/>
        </p:nvCxnSpPr>
        <p:spPr>
          <a:xfrm>
            <a:off x="2853606" y="3759993"/>
            <a:ext cx="587375"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Rak pil 18">
            <a:extLst>
              <a:ext uri="{FF2B5EF4-FFF2-40B4-BE49-F238E27FC236}">
                <a16:creationId xmlns:a16="http://schemas.microsoft.com/office/drawing/2014/main" id="{3292232E-5AF7-E7B3-19CA-C0E4CAC1D92D}"/>
              </a:ext>
            </a:extLst>
          </p:cNvPr>
          <p:cNvCxnSpPr>
            <a:cxnSpLocks/>
          </p:cNvCxnSpPr>
          <p:nvPr/>
        </p:nvCxnSpPr>
        <p:spPr>
          <a:xfrm flipH="1">
            <a:off x="2836143" y="3455193"/>
            <a:ext cx="60483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7" name="textruta 6">
            <a:extLst>
              <a:ext uri="{FF2B5EF4-FFF2-40B4-BE49-F238E27FC236}">
                <a16:creationId xmlns:a16="http://schemas.microsoft.com/office/drawing/2014/main" id="{0F06E6D0-614D-C597-C3ED-BD5558870C9E}"/>
              </a:ext>
            </a:extLst>
          </p:cNvPr>
          <p:cNvSpPr txBox="1"/>
          <p:nvPr/>
        </p:nvSpPr>
        <p:spPr>
          <a:xfrm>
            <a:off x="5292080" y="2276872"/>
            <a:ext cx="3054127" cy="923330"/>
          </a:xfrm>
          <a:prstGeom prst="rect">
            <a:avLst/>
          </a:prstGeom>
          <a:noFill/>
        </p:spPr>
        <p:txBody>
          <a:bodyPr wrap="square" rtlCol="0">
            <a:spAutoFit/>
          </a:bodyPr>
          <a:lstStyle/>
          <a:p>
            <a:r>
              <a:rPr lang="sv-SE" dirty="0"/>
              <a:t>Kan inte lita på inloggning</a:t>
            </a:r>
          </a:p>
          <a:p>
            <a:pPr marL="285750" indent="-285750">
              <a:buFontTx/>
              <a:buChar char="-"/>
            </a:pPr>
            <a:r>
              <a:rPr lang="sv-SE" dirty="0"/>
              <a:t>Rätt fordon</a:t>
            </a:r>
          </a:p>
          <a:p>
            <a:pPr marL="285750" indent="-285750">
              <a:buFontTx/>
              <a:buChar char="-"/>
            </a:pPr>
            <a:r>
              <a:rPr lang="sv-SE" dirty="0"/>
              <a:t>Rätt förare</a:t>
            </a:r>
          </a:p>
        </p:txBody>
      </p:sp>
      <p:sp>
        <p:nvSpPr>
          <p:cNvPr id="8" name="textruta 7">
            <a:extLst>
              <a:ext uri="{FF2B5EF4-FFF2-40B4-BE49-F238E27FC236}">
                <a16:creationId xmlns:a16="http://schemas.microsoft.com/office/drawing/2014/main" id="{A8D3D08F-CC6D-2D1B-EE5A-4010299726C3}"/>
              </a:ext>
            </a:extLst>
          </p:cNvPr>
          <p:cNvSpPr txBox="1"/>
          <p:nvPr/>
        </p:nvSpPr>
        <p:spPr>
          <a:xfrm>
            <a:off x="1655043" y="5762016"/>
            <a:ext cx="3054127" cy="646331"/>
          </a:xfrm>
          <a:prstGeom prst="rect">
            <a:avLst/>
          </a:prstGeom>
          <a:noFill/>
        </p:spPr>
        <p:txBody>
          <a:bodyPr wrap="square" rtlCol="0">
            <a:spAutoFit/>
          </a:bodyPr>
          <a:lstStyle/>
          <a:p>
            <a:r>
              <a:rPr lang="sv-SE" dirty="0"/>
              <a:t>Fordonen kan inte läsa av och säkerställa resenär</a:t>
            </a:r>
          </a:p>
        </p:txBody>
      </p:sp>
    </p:spTree>
    <p:extLst>
      <p:ext uri="{BB962C8B-B14F-4D97-AF65-F5344CB8AC3E}">
        <p14:creationId xmlns:p14="http://schemas.microsoft.com/office/powerpoint/2010/main" val="2926683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4">
            <a:extLst>
              <a:ext uri="{FF2B5EF4-FFF2-40B4-BE49-F238E27FC236}">
                <a16:creationId xmlns:a16="http://schemas.microsoft.com/office/drawing/2014/main" id="{462226E0-4B7A-39E6-20DE-AB91FE9D60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850" y="5876925"/>
            <a:ext cx="16129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44" name="Rectangle 2">
            <a:extLst>
              <a:ext uri="{FF2B5EF4-FFF2-40B4-BE49-F238E27FC236}">
                <a16:creationId xmlns:a16="http://schemas.microsoft.com/office/drawing/2014/main" id="{B9CF1A42-86C1-E549-F58D-5064E133FC7A}"/>
              </a:ext>
            </a:extLst>
          </p:cNvPr>
          <p:cNvSpPr txBox="1">
            <a:spLocks noChangeArrowheads="1"/>
          </p:cNvSpPr>
          <p:nvPr/>
        </p:nvSpPr>
        <p:spPr bwMode="auto">
          <a:xfrm>
            <a:off x="275072" y="44109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sv-SE" altLang="sv-SE" sz="2800" dirty="0">
                <a:solidFill>
                  <a:schemeClr val="tx2"/>
                </a:solidFill>
              </a:rPr>
              <a:t>Vad säger Skånetrafiken</a:t>
            </a:r>
          </a:p>
        </p:txBody>
      </p:sp>
      <p:sp>
        <p:nvSpPr>
          <p:cNvPr id="9" name="Rektangel 8">
            <a:extLst>
              <a:ext uri="{FF2B5EF4-FFF2-40B4-BE49-F238E27FC236}">
                <a16:creationId xmlns:a16="http://schemas.microsoft.com/office/drawing/2014/main" id="{3E2311A0-16F2-7BAD-DAAF-7223A7704AE0}"/>
              </a:ext>
            </a:extLst>
          </p:cNvPr>
          <p:cNvSpPr/>
          <p:nvPr/>
        </p:nvSpPr>
        <p:spPr>
          <a:xfrm>
            <a:off x="2574206" y="3026568"/>
            <a:ext cx="257175" cy="23129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v-SE" sz="1400" dirty="0" err="1">
                <a:solidFill>
                  <a:schemeClr val="tx1"/>
                </a:solidFill>
              </a:rPr>
              <a:t>client</a:t>
            </a:r>
            <a:endParaRPr lang="sv-SE" sz="1400" dirty="0">
              <a:solidFill>
                <a:schemeClr val="tx1"/>
              </a:solidFill>
            </a:endParaRPr>
          </a:p>
        </p:txBody>
      </p:sp>
      <p:sp>
        <p:nvSpPr>
          <p:cNvPr id="10" name="Rektangel 9">
            <a:extLst>
              <a:ext uri="{FF2B5EF4-FFF2-40B4-BE49-F238E27FC236}">
                <a16:creationId xmlns:a16="http://schemas.microsoft.com/office/drawing/2014/main" id="{5072A4A3-6842-3840-332D-AC9D49690C2A}"/>
              </a:ext>
            </a:extLst>
          </p:cNvPr>
          <p:cNvSpPr/>
          <p:nvPr/>
        </p:nvSpPr>
        <p:spPr>
          <a:xfrm>
            <a:off x="3440981" y="3029004"/>
            <a:ext cx="257175" cy="2314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v-SE" sz="1400" dirty="0" err="1">
                <a:solidFill>
                  <a:schemeClr val="tx1"/>
                </a:solidFill>
              </a:rPr>
              <a:t>Provider</a:t>
            </a:r>
            <a:endParaRPr lang="sv-SE" sz="1400" dirty="0">
              <a:solidFill>
                <a:schemeClr val="tx1"/>
              </a:solidFill>
            </a:endParaRPr>
          </a:p>
        </p:txBody>
      </p:sp>
      <p:pic>
        <p:nvPicPr>
          <p:cNvPr id="10247" name="Bildobjekt 6">
            <a:extLst>
              <a:ext uri="{FF2B5EF4-FFF2-40B4-BE49-F238E27FC236}">
                <a16:creationId xmlns:a16="http://schemas.microsoft.com/office/drawing/2014/main" id="{73B94CF4-0958-AAEA-BFDB-DA3A6ECF182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35625" y="4209255"/>
            <a:ext cx="1673225"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Picture 4" descr="http://www.sll.se/Exigus/444405.jpg?preset=330">
            <a:extLst>
              <a:ext uri="{FF2B5EF4-FFF2-40B4-BE49-F238E27FC236}">
                <a16:creationId xmlns:a16="http://schemas.microsoft.com/office/drawing/2014/main" id="{6890743C-CD23-F8FB-F1BE-0546762488E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2556" y="4061618"/>
            <a:ext cx="1016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9" name="Rectangle 12">
            <a:extLst>
              <a:ext uri="{FF2B5EF4-FFF2-40B4-BE49-F238E27FC236}">
                <a16:creationId xmlns:a16="http://schemas.microsoft.com/office/drawing/2014/main" id="{1CD04421-F239-6E95-C1C6-08A6ABCEC616}"/>
              </a:ext>
            </a:extLst>
          </p:cNvPr>
          <p:cNvSpPr>
            <a:spLocks noChangeArrowheads="1"/>
          </p:cNvSpPr>
          <p:nvPr/>
        </p:nvSpPr>
        <p:spPr bwMode="auto">
          <a:xfrm>
            <a:off x="797793" y="3205956"/>
            <a:ext cx="1166813"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sv-SE" altLang="sv-SE" sz="1800"/>
              <a:t>order</a:t>
            </a:r>
          </a:p>
        </p:txBody>
      </p:sp>
      <p:sp>
        <p:nvSpPr>
          <p:cNvPr id="10251" name="textruta 11">
            <a:extLst>
              <a:ext uri="{FF2B5EF4-FFF2-40B4-BE49-F238E27FC236}">
                <a16:creationId xmlns:a16="http://schemas.microsoft.com/office/drawing/2014/main" id="{9D1AABFD-CD98-EC62-2708-3B7EDCEB3C80}"/>
              </a:ext>
            </a:extLst>
          </p:cNvPr>
          <p:cNvSpPr txBox="1">
            <a:spLocks noChangeArrowheads="1"/>
          </p:cNvSpPr>
          <p:nvPr/>
        </p:nvSpPr>
        <p:spPr bwMode="auto">
          <a:xfrm>
            <a:off x="581893" y="2729706"/>
            <a:ext cx="1073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sv-SE" altLang="sv-SE" sz="1800"/>
              <a:t>Traveller</a:t>
            </a:r>
          </a:p>
        </p:txBody>
      </p:sp>
      <p:cxnSp>
        <p:nvCxnSpPr>
          <p:cNvPr id="19" name="Rak pil 17">
            <a:extLst>
              <a:ext uri="{FF2B5EF4-FFF2-40B4-BE49-F238E27FC236}">
                <a16:creationId xmlns:a16="http://schemas.microsoft.com/office/drawing/2014/main" id="{4B166F5D-3F54-738E-A4CA-E6B2ACC101B3}"/>
              </a:ext>
            </a:extLst>
          </p:cNvPr>
          <p:cNvCxnSpPr>
            <a:cxnSpLocks/>
          </p:cNvCxnSpPr>
          <p:nvPr/>
        </p:nvCxnSpPr>
        <p:spPr>
          <a:xfrm>
            <a:off x="2853606" y="3759993"/>
            <a:ext cx="587375"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Rak pil 18">
            <a:extLst>
              <a:ext uri="{FF2B5EF4-FFF2-40B4-BE49-F238E27FC236}">
                <a16:creationId xmlns:a16="http://schemas.microsoft.com/office/drawing/2014/main" id="{3292232E-5AF7-E7B3-19CA-C0E4CAC1D92D}"/>
              </a:ext>
            </a:extLst>
          </p:cNvPr>
          <p:cNvCxnSpPr>
            <a:cxnSpLocks/>
          </p:cNvCxnSpPr>
          <p:nvPr/>
        </p:nvCxnSpPr>
        <p:spPr>
          <a:xfrm flipH="1">
            <a:off x="2836143" y="3455193"/>
            <a:ext cx="60483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7" name="textruta 6">
            <a:extLst>
              <a:ext uri="{FF2B5EF4-FFF2-40B4-BE49-F238E27FC236}">
                <a16:creationId xmlns:a16="http://schemas.microsoft.com/office/drawing/2014/main" id="{0F06E6D0-614D-C597-C3ED-BD5558870C9E}"/>
              </a:ext>
            </a:extLst>
          </p:cNvPr>
          <p:cNvSpPr txBox="1"/>
          <p:nvPr/>
        </p:nvSpPr>
        <p:spPr>
          <a:xfrm>
            <a:off x="5292080" y="2276872"/>
            <a:ext cx="3054127" cy="923330"/>
          </a:xfrm>
          <a:prstGeom prst="rect">
            <a:avLst/>
          </a:prstGeom>
          <a:noFill/>
        </p:spPr>
        <p:txBody>
          <a:bodyPr wrap="square" rtlCol="0">
            <a:spAutoFit/>
          </a:bodyPr>
          <a:lstStyle/>
          <a:p>
            <a:r>
              <a:rPr lang="sv-SE" dirty="0"/>
              <a:t>Kan inte lita på inloggning</a:t>
            </a:r>
          </a:p>
          <a:p>
            <a:pPr marL="285750" indent="-285750">
              <a:buFontTx/>
              <a:buChar char="-"/>
            </a:pPr>
            <a:r>
              <a:rPr lang="sv-SE" dirty="0"/>
              <a:t>Rätt fordon</a:t>
            </a:r>
          </a:p>
          <a:p>
            <a:pPr marL="285750" indent="-285750">
              <a:buFontTx/>
              <a:buChar char="-"/>
            </a:pPr>
            <a:r>
              <a:rPr lang="sv-SE" dirty="0"/>
              <a:t>Rätt förare</a:t>
            </a:r>
          </a:p>
        </p:txBody>
      </p:sp>
      <p:sp>
        <p:nvSpPr>
          <p:cNvPr id="8" name="textruta 7">
            <a:extLst>
              <a:ext uri="{FF2B5EF4-FFF2-40B4-BE49-F238E27FC236}">
                <a16:creationId xmlns:a16="http://schemas.microsoft.com/office/drawing/2014/main" id="{A8D3D08F-CC6D-2D1B-EE5A-4010299726C3}"/>
              </a:ext>
            </a:extLst>
          </p:cNvPr>
          <p:cNvSpPr txBox="1"/>
          <p:nvPr/>
        </p:nvSpPr>
        <p:spPr>
          <a:xfrm>
            <a:off x="1655043" y="5762016"/>
            <a:ext cx="3054127" cy="646331"/>
          </a:xfrm>
          <a:prstGeom prst="rect">
            <a:avLst/>
          </a:prstGeom>
          <a:noFill/>
        </p:spPr>
        <p:txBody>
          <a:bodyPr wrap="square" rtlCol="0">
            <a:spAutoFit/>
          </a:bodyPr>
          <a:lstStyle/>
          <a:p>
            <a:r>
              <a:rPr lang="sv-SE" dirty="0"/>
              <a:t>Fordonen kan inte läsa av och säkerställa resenär</a:t>
            </a:r>
          </a:p>
        </p:txBody>
      </p:sp>
      <p:sp>
        <p:nvSpPr>
          <p:cNvPr id="2" name="textruta 1">
            <a:extLst>
              <a:ext uri="{FF2B5EF4-FFF2-40B4-BE49-F238E27FC236}">
                <a16:creationId xmlns:a16="http://schemas.microsoft.com/office/drawing/2014/main" id="{F03B03E9-4F38-D477-F9A4-2A14ED40CFAF}"/>
              </a:ext>
            </a:extLst>
          </p:cNvPr>
          <p:cNvSpPr txBox="1"/>
          <p:nvPr/>
        </p:nvSpPr>
        <p:spPr>
          <a:xfrm>
            <a:off x="2121347" y="2788783"/>
            <a:ext cx="4233851" cy="1446550"/>
          </a:xfrm>
          <a:prstGeom prst="rect">
            <a:avLst/>
          </a:prstGeom>
          <a:noFill/>
        </p:spPr>
        <p:txBody>
          <a:bodyPr wrap="none" rtlCol="0">
            <a:spAutoFit/>
          </a:bodyPr>
          <a:lstStyle/>
          <a:p>
            <a:r>
              <a:rPr lang="sv-SE" sz="4400" dirty="0">
                <a:solidFill>
                  <a:srgbClr val="FF0000"/>
                </a:solidFill>
              </a:rPr>
              <a:t>För lätt att fuska</a:t>
            </a:r>
            <a:br>
              <a:rPr lang="sv-SE" sz="4400" dirty="0">
                <a:solidFill>
                  <a:srgbClr val="FF0000"/>
                </a:solidFill>
              </a:rPr>
            </a:br>
            <a:r>
              <a:rPr lang="sv-SE" sz="4400" dirty="0">
                <a:solidFill>
                  <a:srgbClr val="FF0000"/>
                </a:solidFill>
              </a:rPr>
              <a:t>Bristfällig teknik</a:t>
            </a:r>
          </a:p>
        </p:txBody>
      </p:sp>
    </p:spTree>
    <p:extLst>
      <p:ext uri="{BB962C8B-B14F-4D97-AF65-F5344CB8AC3E}">
        <p14:creationId xmlns:p14="http://schemas.microsoft.com/office/powerpoint/2010/main" val="3685470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a:extLst>
              <a:ext uri="{FF2B5EF4-FFF2-40B4-BE49-F238E27FC236}">
                <a16:creationId xmlns:a16="http://schemas.microsoft.com/office/drawing/2014/main" id="{1B9D254D-BA74-6E4D-8586-ED000F5D4BA0}"/>
              </a:ext>
            </a:extLst>
          </p:cNvPr>
          <p:cNvSpPr>
            <a:spLocks noGrp="1" noChangeArrowheads="1"/>
          </p:cNvSpPr>
          <p:nvPr>
            <p:ph type="title"/>
          </p:nvPr>
        </p:nvSpPr>
        <p:spPr>
          <a:xfrm>
            <a:off x="468313" y="260350"/>
            <a:ext cx="8229600" cy="1143000"/>
          </a:xfrm>
        </p:spPr>
        <p:txBody>
          <a:bodyPr/>
          <a:lstStyle/>
          <a:p>
            <a:pPr eaLnBrk="1" hangingPunct="1"/>
            <a:r>
              <a:rPr lang="sv-SE" altLang="sv-SE"/>
              <a:t>Agenda</a:t>
            </a:r>
          </a:p>
        </p:txBody>
      </p:sp>
      <p:pic>
        <p:nvPicPr>
          <p:cNvPr id="4099" name="Picture 5">
            <a:extLst>
              <a:ext uri="{FF2B5EF4-FFF2-40B4-BE49-F238E27FC236}">
                <a16:creationId xmlns:a16="http://schemas.microsoft.com/office/drawing/2014/main" id="{16F1FED6-5B7C-4A71-70CD-EE616ADFAF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850" y="5876925"/>
            <a:ext cx="16129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00" name="Text Box 6">
            <a:extLst>
              <a:ext uri="{FF2B5EF4-FFF2-40B4-BE49-F238E27FC236}">
                <a16:creationId xmlns:a16="http://schemas.microsoft.com/office/drawing/2014/main" id="{2291796F-2339-E7AC-7C95-BDF48FF43229}"/>
              </a:ext>
            </a:extLst>
          </p:cNvPr>
          <p:cNvSpPr txBox="1">
            <a:spLocks noChangeArrowheads="1"/>
          </p:cNvSpPr>
          <p:nvPr/>
        </p:nvSpPr>
        <p:spPr bwMode="auto">
          <a:xfrm>
            <a:off x="395288" y="1773238"/>
            <a:ext cx="8280400" cy="4302716"/>
          </a:xfrm>
          <a:prstGeom prst="rect">
            <a:avLst/>
          </a:prstGeom>
          <a:noFill/>
          <a:ln>
            <a:noFill/>
          </a:ln>
          <a:effec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defRPr/>
            </a:pPr>
            <a:r>
              <a:rPr lang="sv-SE" altLang="sv-SE" sz="1800" b="1" dirty="0"/>
              <a:t>Tidpunkt	Programpunkt</a:t>
            </a:r>
            <a:br>
              <a:rPr lang="sv-SE" altLang="sv-SE" sz="1800" b="1" dirty="0"/>
            </a:br>
            <a:endParaRPr lang="sv-SE" altLang="sv-SE" sz="1800" dirty="0"/>
          </a:p>
          <a:p>
            <a:pPr>
              <a:defRPr/>
            </a:pPr>
            <a:r>
              <a:rPr lang="sv-SE" altLang="sv-SE" sz="1800" dirty="0"/>
              <a:t>09.30 – 10.00 Kaffe och mingel</a:t>
            </a:r>
          </a:p>
          <a:p>
            <a:pPr>
              <a:defRPr/>
            </a:pPr>
            <a:r>
              <a:rPr lang="sv-SE" altLang="sv-SE" sz="1800" dirty="0"/>
              <a:t>10.00 – 10.15 Introduktion</a:t>
            </a:r>
          </a:p>
          <a:p>
            <a:pPr>
              <a:defRPr/>
            </a:pPr>
            <a:r>
              <a:rPr lang="sv-SE" altLang="sv-SE" sz="1800" dirty="0"/>
              <a:t>10.15 – 11.00 Årsmöte</a:t>
            </a:r>
          </a:p>
          <a:p>
            <a:pPr>
              <a:defRPr/>
            </a:pPr>
            <a:r>
              <a:rPr lang="sv-SE" altLang="sv-SE" sz="1800" dirty="0"/>
              <a:t>11.00 – 12.00 </a:t>
            </a:r>
            <a:r>
              <a:rPr lang="sv-SE" sz="1800" dirty="0" err="1">
                <a:latin typeface="+mj-lt"/>
                <a:ea typeface="Calibri" panose="020F0502020204030204" pitchFamily="34" charset="0"/>
              </a:rPr>
              <a:t>Linkmapping</a:t>
            </a:r>
            <a:endParaRPr lang="sv-SE" sz="1800" dirty="0">
              <a:latin typeface="+mj-lt"/>
              <a:ea typeface="Calibri" panose="020F0502020204030204" pitchFamily="34" charset="0"/>
            </a:endParaRPr>
          </a:p>
          <a:p>
            <a:pPr>
              <a:defRPr/>
            </a:pPr>
            <a:r>
              <a:rPr lang="sv-SE" altLang="sv-SE" sz="1800" dirty="0"/>
              <a:t>12.00 – 13.00 Lunch</a:t>
            </a:r>
          </a:p>
          <a:p>
            <a:pPr>
              <a:defRPr/>
            </a:pPr>
            <a:r>
              <a:rPr lang="sv-SE" altLang="sv-SE" sz="1800" dirty="0"/>
              <a:t>13.00 – 13.30 </a:t>
            </a:r>
            <a:r>
              <a:rPr lang="sv-SE" sz="1800" dirty="0">
                <a:latin typeface="+mj-lt"/>
                <a:ea typeface="Calibri" panose="020F0502020204030204" pitchFamily="34" charset="0"/>
              </a:rPr>
              <a:t>Skånetrafikens nya upphandling (</a:t>
            </a:r>
            <a:r>
              <a:rPr lang="sv-SE" sz="1800" dirty="0">
                <a:effectLst/>
                <a:latin typeface="Calibri" panose="020F0502020204030204" pitchFamily="34" charset="0"/>
                <a:ea typeface="Aptos" panose="020B0004020202020204" pitchFamily="34" charset="0"/>
              </a:rPr>
              <a:t>Niklas Jörgensen)</a:t>
            </a:r>
            <a:endParaRPr lang="sv-SE" altLang="sv-SE" sz="1800" dirty="0"/>
          </a:p>
          <a:p>
            <a:pPr>
              <a:defRPr/>
            </a:pPr>
            <a:r>
              <a:rPr lang="sv-SE" altLang="sv-SE" sz="1800" dirty="0"/>
              <a:t>13.30 --	14.30 Diskussion om framtida alternativ för Skånetrafiken med SUTI</a:t>
            </a:r>
          </a:p>
          <a:p>
            <a:pPr>
              <a:defRPr/>
            </a:pPr>
            <a:r>
              <a:rPr lang="sv-SE" altLang="sv-SE" sz="1800" dirty="0"/>
              <a:t>14.30 – 15.00 Eftermiddagsfika</a:t>
            </a:r>
          </a:p>
          <a:p>
            <a:pPr>
              <a:defRPr/>
            </a:pPr>
            <a:r>
              <a:rPr lang="sv-SE" altLang="sv-SE" sz="1800" dirty="0"/>
              <a:t>15.00 – 15.30 No-show, vad-hur-när hantering i SUTI</a:t>
            </a:r>
          </a:p>
          <a:p>
            <a:pPr>
              <a:defRPr/>
            </a:pPr>
            <a:r>
              <a:rPr lang="sv-SE" altLang="sv-SE" sz="1800" dirty="0"/>
              <a:t>15.30 – 16.00 </a:t>
            </a:r>
            <a:r>
              <a:rPr lang="sv-SE" altLang="sv-SE" sz="1800" dirty="0" err="1"/>
              <a:t>SUTIs</a:t>
            </a:r>
            <a:r>
              <a:rPr lang="sv-SE" altLang="sv-SE" sz="1800" dirty="0"/>
              <a:t> väg framåt</a:t>
            </a:r>
          </a:p>
          <a:p>
            <a:pPr>
              <a:defRPr/>
            </a:pPr>
            <a:endParaRPr lang="sv-SE" altLang="sv-SE" sz="1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4">
            <a:extLst>
              <a:ext uri="{FF2B5EF4-FFF2-40B4-BE49-F238E27FC236}">
                <a16:creationId xmlns:a16="http://schemas.microsoft.com/office/drawing/2014/main" id="{462226E0-4B7A-39E6-20DE-AB91FE9D60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850" y="5876925"/>
            <a:ext cx="16129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44" name="Rectangle 2">
            <a:extLst>
              <a:ext uri="{FF2B5EF4-FFF2-40B4-BE49-F238E27FC236}">
                <a16:creationId xmlns:a16="http://schemas.microsoft.com/office/drawing/2014/main" id="{B9CF1A42-86C1-E549-F58D-5064E133FC7A}"/>
              </a:ext>
            </a:extLst>
          </p:cNvPr>
          <p:cNvSpPr txBox="1">
            <a:spLocks noChangeArrowheads="1"/>
          </p:cNvSpPr>
          <p:nvPr/>
        </p:nvSpPr>
        <p:spPr bwMode="auto">
          <a:xfrm>
            <a:off x="275072" y="44109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sv-SE" altLang="sv-SE" sz="2800" dirty="0">
                <a:solidFill>
                  <a:schemeClr val="tx2"/>
                </a:solidFill>
              </a:rPr>
              <a:t>Vad säger Skånetrafiken</a:t>
            </a:r>
          </a:p>
        </p:txBody>
      </p:sp>
      <p:sp>
        <p:nvSpPr>
          <p:cNvPr id="9" name="Rektangel 8">
            <a:extLst>
              <a:ext uri="{FF2B5EF4-FFF2-40B4-BE49-F238E27FC236}">
                <a16:creationId xmlns:a16="http://schemas.microsoft.com/office/drawing/2014/main" id="{3E2311A0-16F2-7BAD-DAAF-7223A7704AE0}"/>
              </a:ext>
            </a:extLst>
          </p:cNvPr>
          <p:cNvSpPr/>
          <p:nvPr/>
        </p:nvSpPr>
        <p:spPr>
          <a:xfrm>
            <a:off x="2574206" y="3026568"/>
            <a:ext cx="257175" cy="23129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v-SE" sz="1400" dirty="0" err="1">
                <a:solidFill>
                  <a:schemeClr val="tx1"/>
                </a:solidFill>
              </a:rPr>
              <a:t>client</a:t>
            </a:r>
            <a:endParaRPr lang="sv-SE" sz="1400" dirty="0">
              <a:solidFill>
                <a:schemeClr val="tx1"/>
              </a:solidFill>
            </a:endParaRPr>
          </a:p>
        </p:txBody>
      </p:sp>
      <p:pic>
        <p:nvPicPr>
          <p:cNvPr id="10247" name="Bildobjekt 6">
            <a:extLst>
              <a:ext uri="{FF2B5EF4-FFF2-40B4-BE49-F238E27FC236}">
                <a16:creationId xmlns:a16="http://schemas.microsoft.com/office/drawing/2014/main" id="{73B94CF4-0958-AAEA-BFDB-DA3A6ECF182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53365" y="3933056"/>
            <a:ext cx="1673225"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Picture 4" descr="http://www.sll.se/Exigus/444405.jpg?preset=330">
            <a:extLst>
              <a:ext uri="{FF2B5EF4-FFF2-40B4-BE49-F238E27FC236}">
                <a16:creationId xmlns:a16="http://schemas.microsoft.com/office/drawing/2014/main" id="{6890743C-CD23-F8FB-F1BE-0546762488E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2556" y="4061618"/>
            <a:ext cx="1016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9" name="Rectangle 12">
            <a:extLst>
              <a:ext uri="{FF2B5EF4-FFF2-40B4-BE49-F238E27FC236}">
                <a16:creationId xmlns:a16="http://schemas.microsoft.com/office/drawing/2014/main" id="{1CD04421-F239-6E95-C1C6-08A6ABCEC616}"/>
              </a:ext>
            </a:extLst>
          </p:cNvPr>
          <p:cNvSpPr>
            <a:spLocks noChangeArrowheads="1"/>
          </p:cNvSpPr>
          <p:nvPr/>
        </p:nvSpPr>
        <p:spPr bwMode="auto">
          <a:xfrm>
            <a:off x="797793" y="3205956"/>
            <a:ext cx="1166813"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sv-SE" altLang="sv-SE" sz="1800"/>
              <a:t>order</a:t>
            </a:r>
          </a:p>
        </p:txBody>
      </p:sp>
      <p:sp>
        <p:nvSpPr>
          <p:cNvPr id="10251" name="textruta 11">
            <a:extLst>
              <a:ext uri="{FF2B5EF4-FFF2-40B4-BE49-F238E27FC236}">
                <a16:creationId xmlns:a16="http://schemas.microsoft.com/office/drawing/2014/main" id="{9D1AABFD-CD98-EC62-2708-3B7EDCEB3C80}"/>
              </a:ext>
            </a:extLst>
          </p:cNvPr>
          <p:cNvSpPr txBox="1">
            <a:spLocks noChangeArrowheads="1"/>
          </p:cNvSpPr>
          <p:nvPr/>
        </p:nvSpPr>
        <p:spPr bwMode="auto">
          <a:xfrm>
            <a:off x="581893" y="2729706"/>
            <a:ext cx="1073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sv-SE" altLang="sv-SE" sz="1800"/>
              <a:t>Traveller</a:t>
            </a:r>
          </a:p>
        </p:txBody>
      </p:sp>
      <p:cxnSp>
        <p:nvCxnSpPr>
          <p:cNvPr id="19" name="Rak pil 17">
            <a:extLst>
              <a:ext uri="{FF2B5EF4-FFF2-40B4-BE49-F238E27FC236}">
                <a16:creationId xmlns:a16="http://schemas.microsoft.com/office/drawing/2014/main" id="{4B166F5D-3F54-738E-A4CA-E6B2ACC101B3}"/>
              </a:ext>
            </a:extLst>
          </p:cNvPr>
          <p:cNvCxnSpPr>
            <a:cxnSpLocks/>
          </p:cNvCxnSpPr>
          <p:nvPr/>
        </p:nvCxnSpPr>
        <p:spPr>
          <a:xfrm>
            <a:off x="2853606" y="3759993"/>
            <a:ext cx="587375"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Rak pil 18">
            <a:extLst>
              <a:ext uri="{FF2B5EF4-FFF2-40B4-BE49-F238E27FC236}">
                <a16:creationId xmlns:a16="http://schemas.microsoft.com/office/drawing/2014/main" id="{3292232E-5AF7-E7B3-19CA-C0E4CAC1D92D}"/>
              </a:ext>
            </a:extLst>
          </p:cNvPr>
          <p:cNvCxnSpPr>
            <a:cxnSpLocks/>
          </p:cNvCxnSpPr>
          <p:nvPr/>
        </p:nvCxnSpPr>
        <p:spPr>
          <a:xfrm flipH="1">
            <a:off x="2836143" y="3455193"/>
            <a:ext cx="60483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7" name="textruta 6">
            <a:extLst>
              <a:ext uri="{FF2B5EF4-FFF2-40B4-BE49-F238E27FC236}">
                <a16:creationId xmlns:a16="http://schemas.microsoft.com/office/drawing/2014/main" id="{0F06E6D0-614D-C597-C3ED-BD5558870C9E}"/>
              </a:ext>
            </a:extLst>
          </p:cNvPr>
          <p:cNvSpPr txBox="1"/>
          <p:nvPr/>
        </p:nvSpPr>
        <p:spPr>
          <a:xfrm>
            <a:off x="4544629" y="1371508"/>
            <a:ext cx="3054127" cy="1477328"/>
          </a:xfrm>
          <a:prstGeom prst="rect">
            <a:avLst/>
          </a:prstGeom>
          <a:noFill/>
        </p:spPr>
        <p:txBody>
          <a:bodyPr wrap="square" rtlCol="0">
            <a:spAutoFit/>
          </a:bodyPr>
          <a:lstStyle/>
          <a:p>
            <a:r>
              <a:rPr lang="sv-SE" dirty="0"/>
              <a:t>In med ny utrustning i fordonet</a:t>
            </a:r>
          </a:p>
          <a:p>
            <a:endParaRPr lang="sv-SE" dirty="0"/>
          </a:p>
          <a:p>
            <a:r>
              <a:rPr lang="sv-SE" dirty="0"/>
              <a:t>Kommunicera direkt med</a:t>
            </a:r>
            <a:br>
              <a:rPr lang="sv-SE" dirty="0"/>
            </a:br>
            <a:r>
              <a:rPr lang="sv-SE" dirty="0"/>
              <a:t>den nya utrustningen</a:t>
            </a:r>
          </a:p>
        </p:txBody>
      </p:sp>
      <p:pic>
        <p:nvPicPr>
          <p:cNvPr id="1026" name="Picture 2">
            <a:extLst>
              <a:ext uri="{FF2B5EF4-FFF2-40B4-BE49-F238E27FC236}">
                <a16:creationId xmlns:a16="http://schemas.microsoft.com/office/drawing/2014/main" id="{40F1A93A-46FE-B578-5572-4BBF484D35D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21143" y="2858945"/>
            <a:ext cx="1761743" cy="1376362"/>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a:extLst>
              <a:ext uri="{FF2B5EF4-FFF2-40B4-BE49-F238E27FC236}">
                <a16:creationId xmlns:a16="http://schemas.microsoft.com/office/drawing/2014/main" id="{404B82B6-6E66-C8B5-D275-E5E8DAD3406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72463" y="4123684"/>
            <a:ext cx="2041620" cy="20416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47137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4">
            <a:extLst>
              <a:ext uri="{FF2B5EF4-FFF2-40B4-BE49-F238E27FC236}">
                <a16:creationId xmlns:a16="http://schemas.microsoft.com/office/drawing/2014/main" id="{462226E0-4B7A-39E6-20DE-AB91FE9D60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850" y="5876925"/>
            <a:ext cx="16129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44" name="Rectangle 2">
            <a:extLst>
              <a:ext uri="{FF2B5EF4-FFF2-40B4-BE49-F238E27FC236}">
                <a16:creationId xmlns:a16="http://schemas.microsoft.com/office/drawing/2014/main" id="{B9CF1A42-86C1-E549-F58D-5064E133FC7A}"/>
              </a:ext>
            </a:extLst>
          </p:cNvPr>
          <p:cNvSpPr txBox="1">
            <a:spLocks noChangeArrowheads="1"/>
          </p:cNvSpPr>
          <p:nvPr/>
        </p:nvSpPr>
        <p:spPr bwMode="auto">
          <a:xfrm>
            <a:off x="275072" y="44109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sv-SE" altLang="sv-SE" sz="2800" dirty="0">
                <a:solidFill>
                  <a:schemeClr val="tx2"/>
                </a:solidFill>
              </a:rPr>
              <a:t>Vad säger Skånetrafiken</a:t>
            </a:r>
          </a:p>
        </p:txBody>
      </p:sp>
      <p:sp>
        <p:nvSpPr>
          <p:cNvPr id="9" name="Rektangel 8">
            <a:extLst>
              <a:ext uri="{FF2B5EF4-FFF2-40B4-BE49-F238E27FC236}">
                <a16:creationId xmlns:a16="http://schemas.microsoft.com/office/drawing/2014/main" id="{3E2311A0-16F2-7BAD-DAAF-7223A7704AE0}"/>
              </a:ext>
            </a:extLst>
          </p:cNvPr>
          <p:cNvSpPr/>
          <p:nvPr/>
        </p:nvSpPr>
        <p:spPr>
          <a:xfrm>
            <a:off x="2574206" y="3026568"/>
            <a:ext cx="257175" cy="23129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v-SE" sz="1400" dirty="0" err="1">
                <a:solidFill>
                  <a:schemeClr val="tx1"/>
                </a:solidFill>
              </a:rPr>
              <a:t>client</a:t>
            </a:r>
            <a:endParaRPr lang="sv-SE" sz="1400" dirty="0">
              <a:solidFill>
                <a:schemeClr val="tx1"/>
              </a:solidFill>
            </a:endParaRPr>
          </a:p>
        </p:txBody>
      </p:sp>
      <p:pic>
        <p:nvPicPr>
          <p:cNvPr id="10247" name="Bildobjekt 6">
            <a:extLst>
              <a:ext uri="{FF2B5EF4-FFF2-40B4-BE49-F238E27FC236}">
                <a16:creationId xmlns:a16="http://schemas.microsoft.com/office/drawing/2014/main" id="{73B94CF4-0958-AAEA-BFDB-DA3A6ECF182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53365" y="3933056"/>
            <a:ext cx="1673225"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Picture 4" descr="http://www.sll.se/Exigus/444405.jpg?preset=330">
            <a:extLst>
              <a:ext uri="{FF2B5EF4-FFF2-40B4-BE49-F238E27FC236}">
                <a16:creationId xmlns:a16="http://schemas.microsoft.com/office/drawing/2014/main" id="{6890743C-CD23-F8FB-F1BE-0546762488E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2556" y="4061618"/>
            <a:ext cx="1016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9" name="Rectangle 12">
            <a:extLst>
              <a:ext uri="{FF2B5EF4-FFF2-40B4-BE49-F238E27FC236}">
                <a16:creationId xmlns:a16="http://schemas.microsoft.com/office/drawing/2014/main" id="{1CD04421-F239-6E95-C1C6-08A6ABCEC616}"/>
              </a:ext>
            </a:extLst>
          </p:cNvPr>
          <p:cNvSpPr>
            <a:spLocks noChangeArrowheads="1"/>
          </p:cNvSpPr>
          <p:nvPr/>
        </p:nvSpPr>
        <p:spPr bwMode="auto">
          <a:xfrm>
            <a:off x="797793" y="3205956"/>
            <a:ext cx="1166813"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sv-SE" altLang="sv-SE" sz="1800"/>
              <a:t>order</a:t>
            </a:r>
          </a:p>
        </p:txBody>
      </p:sp>
      <p:sp>
        <p:nvSpPr>
          <p:cNvPr id="10251" name="textruta 11">
            <a:extLst>
              <a:ext uri="{FF2B5EF4-FFF2-40B4-BE49-F238E27FC236}">
                <a16:creationId xmlns:a16="http://schemas.microsoft.com/office/drawing/2014/main" id="{9D1AABFD-CD98-EC62-2708-3B7EDCEB3C80}"/>
              </a:ext>
            </a:extLst>
          </p:cNvPr>
          <p:cNvSpPr txBox="1">
            <a:spLocks noChangeArrowheads="1"/>
          </p:cNvSpPr>
          <p:nvPr/>
        </p:nvSpPr>
        <p:spPr bwMode="auto">
          <a:xfrm>
            <a:off x="581893" y="2729706"/>
            <a:ext cx="1073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sv-SE" altLang="sv-SE" sz="1800"/>
              <a:t>Traveller</a:t>
            </a:r>
          </a:p>
        </p:txBody>
      </p:sp>
      <p:cxnSp>
        <p:nvCxnSpPr>
          <p:cNvPr id="19" name="Rak pil 17">
            <a:extLst>
              <a:ext uri="{FF2B5EF4-FFF2-40B4-BE49-F238E27FC236}">
                <a16:creationId xmlns:a16="http://schemas.microsoft.com/office/drawing/2014/main" id="{4B166F5D-3F54-738E-A4CA-E6B2ACC101B3}"/>
              </a:ext>
            </a:extLst>
          </p:cNvPr>
          <p:cNvCxnSpPr>
            <a:cxnSpLocks/>
          </p:cNvCxnSpPr>
          <p:nvPr/>
        </p:nvCxnSpPr>
        <p:spPr>
          <a:xfrm>
            <a:off x="2853606" y="3759993"/>
            <a:ext cx="587375"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Rak pil 18">
            <a:extLst>
              <a:ext uri="{FF2B5EF4-FFF2-40B4-BE49-F238E27FC236}">
                <a16:creationId xmlns:a16="http://schemas.microsoft.com/office/drawing/2014/main" id="{3292232E-5AF7-E7B3-19CA-C0E4CAC1D92D}"/>
              </a:ext>
            </a:extLst>
          </p:cNvPr>
          <p:cNvCxnSpPr>
            <a:cxnSpLocks/>
          </p:cNvCxnSpPr>
          <p:nvPr/>
        </p:nvCxnSpPr>
        <p:spPr>
          <a:xfrm flipH="1">
            <a:off x="2836143" y="3455193"/>
            <a:ext cx="60483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7" name="textruta 6">
            <a:extLst>
              <a:ext uri="{FF2B5EF4-FFF2-40B4-BE49-F238E27FC236}">
                <a16:creationId xmlns:a16="http://schemas.microsoft.com/office/drawing/2014/main" id="{0F06E6D0-614D-C597-C3ED-BD5558870C9E}"/>
              </a:ext>
            </a:extLst>
          </p:cNvPr>
          <p:cNvSpPr txBox="1"/>
          <p:nvPr/>
        </p:nvSpPr>
        <p:spPr>
          <a:xfrm>
            <a:off x="4544629" y="1371508"/>
            <a:ext cx="3054127" cy="1477328"/>
          </a:xfrm>
          <a:prstGeom prst="rect">
            <a:avLst/>
          </a:prstGeom>
          <a:noFill/>
        </p:spPr>
        <p:txBody>
          <a:bodyPr wrap="square" rtlCol="0">
            <a:spAutoFit/>
          </a:bodyPr>
          <a:lstStyle/>
          <a:p>
            <a:r>
              <a:rPr lang="sv-SE" dirty="0"/>
              <a:t>In med ny utrustning i fordonet</a:t>
            </a:r>
          </a:p>
          <a:p>
            <a:endParaRPr lang="sv-SE" dirty="0"/>
          </a:p>
          <a:p>
            <a:r>
              <a:rPr lang="sv-SE" dirty="0"/>
              <a:t>Kommunicera direkt med</a:t>
            </a:r>
            <a:br>
              <a:rPr lang="sv-SE" dirty="0"/>
            </a:br>
            <a:r>
              <a:rPr lang="sv-SE" dirty="0"/>
              <a:t>den nya utrustningen</a:t>
            </a:r>
          </a:p>
        </p:txBody>
      </p:sp>
      <p:pic>
        <p:nvPicPr>
          <p:cNvPr id="1026" name="Picture 2">
            <a:extLst>
              <a:ext uri="{FF2B5EF4-FFF2-40B4-BE49-F238E27FC236}">
                <a16:creationId xmlns:a16="http://schemas.microsoft.com/office/drawing/2014/main" id="{40F1A93A-46FE-B578-5572-4BBF484D35D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21143" y="2858945"/>
            <a:ext cx="1761743" cy="1376362"/>
          </a:xfrm>
          <a:prstGeom prst="rect">
            <a:avLst/>
          </a:prstGeom>
          <a:noFill/>
          <a:extLst>
            <a:ext uri="{909E8E84-426E-40DD-AFC4-6F175D3DCCD1}">
              <a14:hiddenFill xmlns:a14="http://schemas.microsoft.com/office/drawing/2010/main">
                <a:solidFill>
                  <a:srgbClr val="FFFFFF"/>
                </a:solidFill>
              </a14:hiddenFill>
            </a:ext>
          </a:extLst>
        </p:spPr>
      </p:pic>
      <p:sp>
        <p:nvSpPr>
          <p:cNvPr id="2" name="textruta 1">
            <a:extLst>
              <a:ext uri="{FF2B5EF4-FFF2-40B4-BE49-F238E27FC236}">
                <a16:creationId xmlns:a16="http://schemas.microsoft.com/office/drawing/2014/main" id="{6E218B4B-2F4B-FE35-2185-9622B97E6DAD}"/>
              </a:ext>
            </a:extLst>
          </p:cNvPr>
          <p:cNvSpPr txBox="1"/>
          <p:nvPr/>
        </p:nvSpPr>
        <p:spPr>
          <a:xfrm>
            <a:off x="710319" y="2713286"/>
            <a:ext cx="7066230" cy="1446550"/>
          </a:xfrm>
          <a:prstGeom prst="rect">
            <a:avLst/>
          </a:prstGeom>
          <a:noFill/>
        </p:spPr>
        <p:txBody>
          <a:bodyPr wrap="none" rtlCol="0">
            <a:spAutoFit/>
          </a:bodyPr>
          <a:lstStyle/>
          <a:p>
            <a:r>
              <a:rPr lang="sv-SE" sz="4400" dirty="0">
                <a:solidFill>
                  <a:srgbClr val="FF0000"/>
                </a:solidFill>
              </a:rPr>
              <a:t>Försvinner fusket?</a:t>
            </a:r>
            <a:br>
              <a:rPr lang="sv-SE" sz="4400" dirty="0">
                <a:solidFill>
                  <a:srgbClr val="FF0000"/>
                </a:solidFill>
              </a:rPr>
            </a:br>
            <a:r>
              <a:rPr lang="sv-SE" sz="4400" dirty="0">
                <a:solidFill>
                  <a:srgbClr val="FF0000"/>
                </a:solidFill>
              </a:rPr>
              <a:t>Tillkommer nytt/annat fusk?</a:t>
            </a:r>
          </a:p>
        </p:txBody>
      </p:sp>
      <p:pic>
        <p:nvPicPr>
          <p:cNvPr id="2050" name="Picture 2">
            <a:extLst>
              <a:ext uri="{FF2B5EF4-FFF2-40B4-BE49-F238E27FC236}">
                <a16:creationId xmlns:a16="http://schemas.microsoft.com/office/drawing/2014/main" id="{F1EA17F0-14ED-9EDB-F6B1-0FFB4EEDB8A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89872" y="4301199"/>
            <a:ext cx="2191206" cy="21912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91902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4">
            <a:extLst>
              <a:ext uri="{FF2B5EF4-FFF2-40B4-BE49-F238E27FC236}">
                <a16:creationId xmlns:a16="http://schemas.microsoft.com/office/drawing/2014/main" id="{462226E0-4B7A-39E6-20DE-AB91FE9D60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850" y="5876925"/>
            <a:ext cx="16129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44" name="Rectangle 2">
            <a:extLst>
              <a:ext uri="{FF2B5EF4-FFF2-40B4-BE49-F238E27FC236}">
                <a16:creationId xmlns:a16="http://schemas.microsoft.com/office/drawing/2014/main" id="{B9CF1A42-86C1-E549-F58D-5064E133FC7A}"/>
              </a:ext>
            </a:extLst>
          </p:cNvPr>
          <p:cNvSpPr txBox="1">
            <a:spLocks noChangeArrowheads="1"/>
          </p:cNvSpPr>
          <p:nvPr/>
        </p:nvSpPr>
        <p:spPr bwMode="auto">
          <a:xfrm>
            <a:off x="275072" y="44109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sv-SE" altLang="sv-SE" sz="2800" dirty="0">
                <a:solidFill>
                  <a:schemeClr val="tx2"/>
                </a:solidFill>
              </a:rPr>
              <a:t>Vad hade kunnat göras annorlunda?</a:t>
            </a:r>
          </a:p>
        </p:txBody>
      </p:sp>
      <p:sp>
        <p:nvSpPr>
          <p:cNvPr id="9" name="Rektangel 8">
            <a:extLst>
              <a:ext uri="{FF2B5EF4-FFF2-40B4-BE49-F238E27FC236}">
                <a16:creationId xmlns:a16="http://schemas.microsoft.com/office/drawing/2014/main" id="{3E2311A0-16F2-7BAD-DAAF-7223A7704AE0}"/>
              </a:ext>
            </a:extLst>
          </p:cNvPr>
          <p:cNvSpPr/>
          <p:nvPr/>
        </p:nvSpPr>
        <p:spPr>
          <a:xfrm>
            <a:off x="2574206" y="3026568"/>
            <a:ext cx="257175" cy="23129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v-SE" sz="1400" dirty="0" err="1">
                <a:solidFill>
                  <a:schemeClr val="tx1"/>
                </a:solidFill>
              </a:rPr>
              <a:t>client</a:t>
            </a:r>
            <a:endParaRPr lang="sv-SE" sz="1400" dirty="0">
              <a:solidFill>
                <a:schemeClr val="tx1"/>
              </a:solidFill>
            </a:endParaRPr>
          </a:p>
        </p:txBody>
      </p:sp>
      <p:sp>
        <p:nvSpPr>
          <p:cNvPr id="10" name="Rektangel 9">
            <a:extLst>
              <a:ext uri="{FF2B5EF4-FFF2-40B4-BE49-F238E27FC236}">
                <a16:creationId xmlns:a16="http://schemas.microsoft.com/office/drawing/2014/main" id="{5072A4A3-6842-3840-332D-AC9D49690C2A}"/>
              </a:ext>
            </a:extLst>
          </p:cNvPr>
          <p:cNvSpPr/>
          <p:nvPr/>
        </p:nvSpPr>
        <p:spPr>
          <a:xfrm>
            <a:off x="3440981" y="3029004"/>
            <a:ext cx="257175" cy="2314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v-SE" sz="1400" dirty="0" err="1">
                <a:solidFill>
                  <a:schemeClr val="tx1"/>
                </a:solidFill>
              </a:rPr>
              <a:t>Provider</a:t>
            </a:r>
            <a:endParaRPr lang="sv-SE" sz="1400" dirty="0">
              <a:solidFill>
                <a:schemeClr val="tx1"/>
              </a:solidFill>
            </a:endParaRPr>
          </a:p>
        </p:txBody>
      </p:sp>
      <p:pic>
        <p:nvPicPr>
          <p:cNvPr id="10247" name="Bildobjekt 6">
            <a:extLst>
              <a:ext uri="{FF2B5EF4-FFF2-40B4-BE49-F238E27FC236}">
                <a16:creationId xmlns:a16="http://schemas.microsoft.com/office/drawing/2014/main" id="{73B94CF4-0958-AAEA-BFDB-DA3A6ECF182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35625" y="4209255"/>
            <a:ext cx="1673225"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Picture 4" descr="http://www.sll.se/Exigus/444405.jpg?preset=330">
            <a:extLst>
              <a:ext uri="{FF2B5EF4-FFF2-40B4-BE49-F238E27FC236}">
                <a16:creationId xmlns:a16="http://schemas.microsoft.com/office/drawing/2014/main" id="{6890743C-CD23-F8FB-F1BE-0546762488E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2556" y="4061618"/>
            <a:ext cx="1016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9" name="Rectangle 12">
            <a:extLst>
              <a:ext uri="{FF2B5EF4-FFF2-40B4-BE49-F238E27FC236}">
                <a16:creationId xmlns:a16="http://schemas.microsoft.com/office/drawing/2014/main" id="{1CD04421-F239-6E95-C1C6-08A6ABCEC616}"/>
              </a:ext>
            </a:extLst>
          </p:cNvPr>
          <p:cNvSpPr>
            <a:spLocks noChangeArrowheads="1"/>
          </p:cNvSpPr>
          <p:nvPr/>
        </p:nvSpPr>
        <p:spPr bwMode="auto">
          <a:xfrm>
            <a:off x="797793" y="3205956"/>
            <a:ext cx="1166813"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sv-SE" altLang="sv-SE" sz="1800"/>
              <a:t>order</a:t>
            </a:r>
          </a:p>
        </p:txBody>
      </p:sp>
      <p:sp>
        <p:nvSpPr>
          <p:cNvPr id="10251" name="textruta 11">
            <a:extLst>
              <a:ext uri="{FF2B5EF4-FFF2-40B4-BE49-F238E27FC236}">
                <a16:creationId xmlns:a16="http://schemas.microsoft.com/office/drawing/2014/main" id="{9D1AABFD-CD98-EC62-2708-3B7EDCEB3C80}"/>
              </a:ext>
            </a:extLst>
          </p:cNvPr>
          <p:cNvSpPr txBox="1">
            <a:spLocks noChangeArrowheads="1"/>
          </p:cNvSpPr>
          <p:nvPr/>
        </p:nvSpPr>
        <p:spPr bwMode="auto">
          <a:xfrm>
            <a:off x="581893" y="2729706"/>
            <a:ext cx="1073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sv-SE" altLang="sv-SE" sz="1800"/>
              <a:t>Traveller</a:t>
            </a:r>
          </a:p>
        </p:txBody>
      </p:sp>
      <p:cxnSp>
        <p:nvCxnSpPr>
          <p:cNvPr id="19" name="Rak pil 17">
            <a:extLst>
              <a:ext uri="{FF2B5EF4-FFF2-40B4-BE49-F238E27FC236}">
                <a16:creationId xmlns:a16="http://schemas.microsoft.com/office/drawing/2014/main" id="{4B166F5D-3F54-738E-A4CA-E6B2ACC101B3}"/>
              </a:ext>
            </a:extLst>
          </p:cNvPr>
          <p:cNvCxnSpPr>
            <a:cxnSpLocks/>
          </p:cNvCxnSpPr>
          <p:nvPr/>
        </p:nvCxnSpPr>
        <p:spPr>
          <a:xfrm>
            <a:off x="2853606" y="3759993"/>
            <a:ext cx="587375"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Rak pil 18">
            <a:extLst>
              <a:ext uri="{FF2B5EF4-FFF2-40B4-BE49-F238E27FC236}">
                <a16:creationId xmlns:a16="http://schemas.microsoft.com/office/drawing/2014/main" id="{3292232E-5AF7-E7B3-19CA-C0E4CAC1D92D}"/>
              </a:ext>
            </a:extLst>
          </p:cNvPr>
          <p:cNvCxnSpPr>
            <a:cxnSpLocks/>
          </p:cNvCxnSpPr>
          <p:nvPr/>
        </p:nvCxnSpPr>
        <p:spPr>
          <a:xfrm flipH="1">
            <a:off x="2836143" y="3455193"/>
            <a:ext cx="60483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7" name="textruta 6">
            <a:extLst>
              <a:ext uri="{FF2B5EF4-FFF2-40B4-BE49-F238E27FC236}">
                <a16:creationId xmlns:a16="http://schemas.microsoft.com/office/drawing/2014/main" id="{0F06E6D0-614D-C597-C3ED-BD5558870C9E}"/>
              </a:ext>
            </a:extLst>
          </p:cNvPr>
          <p:cNvSpPr txBox="1"/>
          <p:nvPr/>
        </p:nvSpPr>
        <p:spPr>
          <a:xfrm>
            <a:off x="5292080" y="2276872"/>
            <a:ext cx="3054127" cy="923330"/>
          </a:xfrm>
          <a:prstGeom prst="rect">
            <a:avLst/>
          </a:prstGeom>
          <a:noFill/>
        </p:spPr>
        <p:txBody>
          <a:bodyPr wrap="square" rtlCol="0">
            <a:spAutoFit/>
          </a:bodyPr>
          <a:lstStyle/>
          <a:p>
            <a:r>
              <a:rPr lang="sv-SE" dirty="0"/>
              <a:t>Kan inte lita på inloggning</a:t>
            </a:r>
          </a:p>
          <a:p>
            <a:pPr marL="285750" indent="-285750">
              <a:buFontTx/>
              <a:buChar char="-"/>
            </a:pPr>
            <a:r>
              <a:rPr lang="sv-SE" dirty="0"/>
              <a:t>Rätt fordon</a:t>
            </a:r>
          </a:p>
          <a:p>
            <a:pPr marL="285750" indent="-285750">
              <a:buFontTx/>
              <a:buChar char="-"/>
            </a:pPr>
            <a:r>
              <a:rPr lang="sv-SE" dirty="0"/>
              <a:t>Rätt förare</a:t>
            </a:r>
          </a:p>
        </p:txBody>
      </p:sp>
      <p:sp>
        <p:nvSpPr>
          <p:cNvPr id="8" name="textruta 7">
            <a:extLst>
              <a:ext uri="{FF2B5EF4-FFF2-40B4-BE49-F238E27FC236}">
                <a16:creationId xmlns:a16="http://schemas.microsoft.com/office/drawing/2014/main" id="{A8D3D08F-CC6D-2D1B-EE5A-4010299726C3}"/>
              </a:ext>
            </a:extLst>
          </p:cNvPr>
          <p:cNvSpPr txBox="1"/>
          <p:nvPr/>
        </p:nvSpPr>
        <p:spPr>
          <a:xfrm>
            <a:off x="1655043" y="5762016"/>
            <a:ext cx="3054127" cy="646331"/>
          </a:xfrm>
          <a:prstGeom prst="rect">
            <a:avLst/>
          </a:prstGeom>
          <a:noFill/>
        </p:spPr>
        <p:txBody>
          <a:bodyPr wrap="square" rtlCol="0">
            <a:spAutoFit/>
          </a:bodyPr>
          <a:lstStyle/>
          <a:p>
            <a:r>
              <a:rPr lang="sv-SE" dirty="0"/>
              <a:t>Fordonen kan inte läsa av och säkerställa resenär</a:t>
            </a:r>
          </a:p>
        </p:txBody>
      </p:sp>
      <p:sp>
        <p:nvSpPr>
          <p:cNvPr id="2" name="textruta 1">
            <a:extLst>
              <a:ext uri="{FF2B5EF4-FFF2-40B4-BE49-F238E27FC236}">
                <a16:creationId xmlns:a16="http://schemas.microsoft.com/office/drawing/2014/main" id="{F03B03E9-4F38-D477-F9A4-2A14ED40CFAF}"/>
              </a:ext>
            </a:extLst>
          </p:cNvPr>
          <p:cNvSpPr txBox="1"/>
          <p:nvPr/>
        </p:nvSpPr>
        <p:spPr>
          <a:xfrm>
            <a:off x="710319" y="2713286"/>
            <a:ext cx="8311891" cy="769441"/>
          </a:xfrm>
          <a:prstGeom prst="rect">
            <a:avLst/>
          </a:prstGeom>
          <a:noFill/>
        </p:spPr>
        <p:txBody>
          <a:bodyPr wrap="none" rtlCol="0">
            <a:spAutoFit/>
          </a:bodyPr>
          <a:lstStyle/>
          <a:p>
            <a:r>
              <a:rPr lang="sv-SE" sz="4400" dirty="0">
                <a:solidFill>
                  <a:srgbClr val="FF0000"/>
                </a:solidFill>
              </a:rPr>
              <a:t>För lite konsekvenser med fusk?</a:t>
            </a:r>
          </a:p>
        </p:txBody>
      </p:sp>
    </p:spTree>
    <p:extLst>
      <p:ext uri="{BB962C8B-B14F-4D97-AF65-F5344CB8AC3E}">
        <p14:creationId xmlns:p14="http://schemas.microsoft.com/office/powerpoint/2010/main" val="31195426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4">
            <a:extLst>
              <a:ext uri="{FF2B5EF4-FFF2-40B4-BE49-F238E27FC236}">
                <a16:creationId xmlns:a16="http://schemas.microsoft.com/office/drawing/2014/main" id="{462226E0-4B7A-39E6-20DE-AB91FE9D60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850" y="5876925"/>
            <a:ext cx="16129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44" name="Rectangle 2">
            <a:extLst>
              <a:ext uri="{FF2B5EF4-FFF2-40B4-BE49-F238E27FC236}">
                <a16:creationId xmlns:a16="http://schemas.microsoft.com/office/drawing/2014/main" id="{B9CF1A42-86C1-E549-F58D-5064E133FC7A}"/>
              </a:ext>
            </a:extLst>
          </p:cNvPr>
          <p:cNvSpPr txBox="1">
            <a:spLocks noChangeArrowheads="1"/>
          </p:cNvSpPr>
          <p:nvPr/>
        </p:nvSpPr>
        <p:spPr bwMode="auto">
          <a:xfrm>
            <a:off x="275072" y="44109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sv-SE" altLang="sv-SE" sz="2800" dirty="0">
                <a:solidFill>
                  <a:schemeClr val="tx2"/>
                </a:solidFill>
              </a:rPr>
              <a:t>Vad hade kunnat göras annorlunda?</a:t>
            </a:r>
          </a:p>
        </p:txBody>
      </p:sp>
      <p:sp>
        <p:nvSpPr>
          <p:cNvPr id="9" name="Rektangel 8">
            <a:extLst>
              <a:ext uri="{FF2B5EF4-FFF2-40B4-BE49-F238E27FC236}">
                <a16:creationId xmlns:a16="http://schemas.microsoft.com/office/drawing/2014/main" id="{3E2311A0-16F2-7BAD-DAAF-7223A7704AE0}"/>
              </a:ext>
            </a:extLst>
          </p:cNvPr>
          <p:cNvSpPr/>
          <p:nvPr/>
        </p:nvSpPr>
        <p:spPr>
          <a:xfrm>
            <a:off x="2574206" y="3026568"/>
            <a:ext cx="257175" cy="23129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v-SE" sz="1400" dirty="0" err="1">
                <a:solidFill>
                  <a:schemeClr val="tx1"/>
                </a:solidFill>
              </a:rPr>
              <a:t>client</a:t>
            </a:r>
            <a:endParaRPr lang="sv-SE" sz="1400" dirty="0">
              <a:solidFill>
                <a:schemeClr val="tx1"/>
              </a:solidFill>
            </a:endParaRPr>
          </a:p>
        </p:txBody>
      </p:sp>
      <p:sp>
        <p:nvSpPr>
          <p:cNvPr id="10" name="Rektangel 9">
            <a:extLst>
              <a:ext uri="{FF2B5EF4-FFF2-40B4-BE49-F238E27FC236}">
                <a16:creationId xmlns:a16="http://schemas.microsoft.com/office/drawing/2014/main" id="{5072A4A3-6842-3840-332D-AC9D49690C2A}"/>
              </a:ext>
            </a:extLst>
          </p:cNvPr>
          <p:cNvSpPr/>
          <p:nvPr/>
        </p:nvSpPr>
        <p:spPr>
          <a:xfrm>
            <a:off x="3440981" y="3029004"/>
            <a:ext cx="257175" cy="2314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v-SE" sz="1400" dirty="0" err="1">
                <a:solidFill>
                  <a:schemeClr val="tx1"/>
                </a:solidFill>
              </a:rPr>
              <a:t>Provider</a:t>
            </a:r>
            <a:endParaRPr lang="sv-SE" sz="1400" dirty="0">
              <a:solidFill>
                <a:schemeClr val="tx1"/>
              </a:solidFill>
            </a:endParaRPr>
          </a:p>
        </p:txBody>
      </p:sp>
      <p:pic>
        <p:nvPicPr>
          <p:cNvPr id="10247" name="Bildobjekt 6">
            <a:extLst>
              <a:ext uri="{FF2B5EF4-FFF2-40B4-BE49-F238E27FC236}">
                <a16:creationId xmlns:a16="http://schemas.microsoft.com/office/drawing/2014/main" id="{73B94CF4-0958-AAEA-BFDB-DA3A6ECF182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35625" y="4209255"/>
            <a:ext cx="1673225"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Picture 4" descr="http://www.sll.se/Exigus/444405.jpg?preset=330">
            <a:extLst>
              <a:ext uri="{FF2B5EF4-FFF2-40B4-BE49-F238E27FC236}">
                <a16:creationId xmlns:a16="http://schemas.microsoft.com/office/drawing/2014/main" id="{6890743C-CD23-F8FB-F1BE-0546762488E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2556" y="4061618"/>
            <a:ext cx="1016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9" name="Rectangle 12">
            <a:extLst>
              <a:ext uri="{FF2B5EF4-FFF2-40B4-BE49-F238E27FC236}">
                <a16:creationId xmlns:a16="http://schemas.microsoft.com/office/drawing/2014/main" id="{1CD04421-F239-6E95-C1C6-08A6ABCEC616}"/>
              </a:ext>
            </a:extLst>
          </p:cNvPr>
          <p:cNvSpPr>
            <a:spLocks noChangeArrowheads="1"/>
          </p:cNvSpPr>
          <p:nvPr/>
        </p:nvSpPr>
        <p:spPr bwMode="auto">
          <a:xfrm>
            <a:off x="797793" y="3205956"/>
            <a:ext cx="1166813"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sv-SE" altLang="sv-SE" sz="1800"/>
              <a:t>order</a:t>
            </a:r>
          </a:p>
        </p:txBody>
      </p:sp>
      <p:sp>
        <p:nvSpPr>
          <p:cNvPr id="10251" name="textruta 11">
            <a:extLst>
              <a:ext uri="{FF2B5EF4-FFF2-40B4-BE49-F238E27FC236}">
                <a16:creationId xmlns:a16="http://schemas.microsoft.com/office/drawing/2014/main" id="{9D1AABFD-CD98-EC62-2708-3B7EDCEB3C80}"/>
              </a:ext>
            </a:extLst>
          </p:cNvPr>
          <p:cNvSpPr txBox="1">
            <a:spLocks noChangeArrowheads="1"/>
          </p:cNvSpPr>
          <p:nvPr/>
        </p:nvSpPr>
        <p:spPr bwMode="auto">
          <a:xfrm>
            <a:off x="581893" y="2729706"/>
            <a:ext cx="1073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sv-SE" altLang="sv-SE" sz="1800"/>
              <a:t>Traveller</a:t>
            </a:r>
          </a:p>
        </p:txBody>
      </p:sp>
      <p:cxnSp>
        <p:nvCxnSpPr>
          <p:cNvPr id="19" name="Rak pil 17">
            <a:extLst>
              <a:ext uri="{FF2B5EF4-FFF2-40B4-BE49-F238E27FC236}">
                <a16:creationId xmlns:a16="http://schemas.microsoft.com/office/drawing/2014/main" id="{4B166F5D-3F54-738E-A4CA-E6B2ACC101B3}"/>
              </a:ext>
            </a:extLst>
          </p:cNvPr>
          <p:cNvCxnSpPr>
            <a:cxnSpLocks/>
          </p:cNvCxnSpPr>
          <p:nvPr/>
        </p:nvCxnSpPr>
        <p:spPr>
          <a:xfrm>
            <a:off x="2853606" y="3759993"/>
            <a:ext cx="587375"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Rak pil 18">
            <a:extLst>
              <a:ext uri="{FF2B5EF4-FFF2-40B4-BE49-F238E27FC236}">
                <a16:creationId xmlns:a16="http://schemas.microsoft.com/office/drawing/2014/main" id="{3292232E-5AF7-E7B3-19CA-C0E4CAC1D92D}"/>
              </a:ext>
            </a:extLst>
          </p:cNvPr>
          <p:cNvCxnSpPr>
            <a:cxnSpLocks/>
          </p:cNvCxnSpPr>
          <p:nvPr/>
        </p:nvCxnSpPr>
        <p:spPr>
          <a:xfrm flipH="1">
            <a:off x="2836143" y="3455193"/>
            <a:ext cx="60483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7" name="textruta 6">
            <a:extLst>
              <a:ext uri="{FF2B5EF4-FFF2-40B4-BE49-F238E27FC236}">
                <a16:creationId xmlns:a16="http://schemas.microsoft.com/office/drawing/2014/main" id="{0F06E6D0-614D-C597-C3ED-BD5558870C9E}"/>
              </a:ext>
            </a:extLst>
          </p:cNvPr>
          <p:cNvSpPr txBox="1"/>
          <p:nvPr/>
        </p:nvSpPr>
        <p:spPr>
          <a:xfrm>
            <a:off x="5292080" y="2276872"/>
            <a:ext cx="3054127" cy="923330"/>
          </a:xfrm>
          <a:prstGeom prst="rect">
            <a:avLst/>
          </a:prstGeom>
          <a:noFill/>
        </p:spPr>
        <p:txBody>
          <a:bodyPr wrap="square" rtlCol="0">
            <a:spAutoFit/>
          </a:bodyPr>
          <a:lstStyle/>
          <a:p>
            <a:r>
              <a:rPr lang="sv-SE" dirty="0"/>
              <a:t>Kan inte lita på inloggning</a:t>
            </a:r>
          </a:p>
          <a:p>
            <a:pPr marL="285750" indent="-285750">
              <a:buFontTx/>
              <a:buChar char="-"/>
            </a:pPr>
            <a:r>
              <a:rPr lang="sv-SE" dirty="0"/>
              <a:t>Rätt fordon</a:t>
            </a:r>
          </a:p>
          <a:p>
            <a:pPr marL="285750" indent="-285750">
              <a:buFontTx/>
              <a:buChar char="-"/>
            </a:pPr>
            <a:r>
              <a:rPr lang="sv-SE" dirty="0"/>
              <a:t>Rätt förare</a:t>
            </a:r>
          </a:p>
        </p:txBody>
      </p:sp>
      <p:sp>
        <p:nvSpPr>
          <p:cNvPr id="8" name="textruta 7">
            <a:extLst>
              <a:ext uri="{FF2B5EF4-FFF2-40B4-BE49-F238E27FC236}">
                <a16:creationId xmlns:a16="http://schemas.microsoft.com/office/drawing/2014/main" id="{A8D3D08F-CC6D-2D1B-EE5A-4010299726C3}"/>
              </a:ext>
            </a:extLst>
          </p:cNvPr>
          <p:cNvSpPr txBox="1"/>
          <p:nvPr/>
        </p:nvSpPr>
        <p:spPr>
          <a:xfrm>
            <a:off x="1655043" y="5762016"/>
            <a:ext cx="3054127" cy="646331"/>
          </a:xfrm>
          <a:prstGeom prst="rect">
            <a:avLst/>
          </a:prstGeom>
          <a:noFill/>
        </p:spPr>
        <p:txBody>
          <a:bodyPr wrap="square" rtlCol="0">
            <a:spAutoFit/>
          </a:bodyPr>
          <a:lstStyle/>
          <a:p>
            <a:r>
              <a:rPr lang="sv-SE" dirty="0"/>
              <a:t>Fordonen kan inte läsa av och säkerställa resenär</a:t>
            </a:r>
          </a:p>
        </p:txBody>
      </p:sp>
      <p:sp>
        <p:nvSpPr>
          <p:cNvPr id="2" name="textruta 1">
            <a:extLst>
              <a:ext uri="{FF2B5EF4-FFF2-40B4-BE49-F238E27FC236}">
                <a16:creationId xmlns:a16="http://schemas.microsoft.com/office/drawing/2014/main" id="{F03B03E9-4F38-D477-F9A4-2A14ED40CFAF}"/>
              </a:ext>
            </a:extLst>
          </p:cNvPr>
          <p:cNvSpPr txBox="1"/>
          <p:nvPr/>
        </p:nvSpPr>
        <p:spPr>
          <a:xfrm>
            <a:off x="1118468" y="2059404"/>
            <a:ext cx="6399509" cy="2123658"/>
          </a:xfrm>
          <a:prstGeom prst="rect">
            <a:avLst/>
          </a:prstGeom>
          <a:noFill/>
        </p:spPr>
        <p:txBody>
          <a:bodyPr wrap="none" rtlCol="0">
            <a:spAutoFit/>
          </a:bodyPr>
          <a:lstStyle/>
          <a:p>
            <a:r>
              <a:rPr lang="sv-SE" sz="4400" dirty="0">
                <a:solidFill>
                  <a:srgbClr val="FF0000"/>
                </a:solidFill>
              </a:rPr>
              <a:t>Hade det inte gått att </a:t>
            </a:r>
            <a:br>
              <a:rPr lang="sv-SE" sz="4400" dirty="0">
                <a:solidFill>
                  <a:srgbClr val="FF0000"/>
                </a:solidFill>
              </a:rPr>
            </a:br>
            <a:r>
              <a:rPr lang="sv-SE" sz="4400" dirty="0">
                <a:solidFill>
                  <a:srgbClr val="FF0000"/>
                </a:solidFill>
              </a:rPr>
              <a:t>komplettera utrustningen</a:t>
            </a:r>
            <a:br>
              <a:rPr lang="sv-SE" sz="4400" dirty="0">
                <a:solidFill>
                  <a:srgbClr val="FF0000"/>
                </a:solidFill>
              </a:rPr>
            </a:br>
            <a:r>
              <a:rPr lang="sv-SE" sz="4400" dirty="0">
                <a:solidFill>
                  <a:srgbClr val="FF0000"/>
                </a:solidFill>
              </a:rPr>
              <a:t>i fordonen?</a:t>
            </a:r>
          </a:p>
        </p:txBody>
      </p:sp>
    </p:spTree>
    <p:extLst>
      <p:ext uri="{BB962C8B-B14F-4D97-AF65-F5344CB8AC3E}">
        <p14:creationId xmlns:p14="http://schemas.microsoft.com/office/powerpoint/2010/main" val="36699177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CF2D146-C472-E767-E4AE-9E493C13AC77}"/>
              </a:ext>
            </a:extLst>
          </p:cNvPr>
          <p:cNvSpPr>
            <a:spLocks noGrp="1"/>
          </p:cNvSpPr>
          <p:nvPr>
            <p:ph type="title"/>
          </p:nvPr>
        </p:nvSpPr>
        <p:spPr/>
        <p:txBody>
          <a:bodyPr/>
          <a:lstStyle/>
          <a:p>
            <a:r>
              <a:rPr lang="sv-SE" dirty="0"/>
              <a:t>Vet ni vad detta är?</a:t>
            </a:r>
          </a:p>
        </p:txBody>
      </p:sp>
      <p:pic>
        <p:nvPicPr>
          <p:cNvPr id="4" name="Bildobjekt 3" descr="En bild som visar text, skärmbild, programvara, Webbsida&#10;&#10;Automatiskt genererad beskrivning">
            <a:extLst>
              <a:ext uri="{FF2B5EF4-FFF2-40B4-BE49-F238E27FC236}">
                <a16:creationId xmlns:a16="http://schemas.microsoft.com/office/drawing/2014/main" id="{6E01A572-A3B2-B634-BB02-43AD64C88C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084" y="1394283"/>
            <a:ext cx="8199831" cy="4069433"/>
          </a:xfrm>
          <a:prstGeom prst="rect">
            <a:avLst/>
          </a:prstGeom>
        </p:spPr>
      </p:pic>
      <p:pic>
        <p:nvPicPr>
          <p:cNvPr id="5" name="Picture 4">
            <a:extLst>
              <a:ext uri="{FF2B5EF4-FFF2-40B4-BE49-F238E27FC236}">
                <a16:creationId xmlns:a16="http://schemas.microsoft.com/office/drawing/2014/main" id="{E4E28D4A-6A47-3161-4FD2-6DABC0793E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850" y="5876925"/>
            <a:ext cx="16129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71293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CF2D146-C472-E767-E4AE-9E493C13AC77}"/>
              </a:ext>
            </a:extLst>
          </p:cNvPr>
          <p:cNvSpPr>
            <a:spLocks noGrp="1"/>
          </p:cNvSpPr>
          <p:nvPr>
            <p:ph type="title"/>
          </p:nvPr>
        </p:nvSpPr>
        <p:spPr/>
        <p:txBody>
          <a:bodyPr/>
          <a:lstStyle/>
          <a:p>
            <a:r>
              <a:rPr lang="sv-SE" dirty="0"/>
              <a:t>Vad var tanken?</a:t>
            </a:r>
          </a:p>
        </p:txBody>
      </p:sp>
      <p:pic>
        <p:nvPicPr>
          <p:cNvPr id="4" name="Bildobjekt 3" descr="En bild som visar text, skärmbild, programvara, Webbsida&#10;&#10;Automatiskt genererad beskrivning">
            <a:extLst>
              <a:ext uri="{FF2B5EF4-FFF2-40B4-BE49-F238E27FC236}">
                <a16:creationId xmlns:a16="http://schemas.microsoft.com/office/drawing/2014/main" id="{6E01A572-A3B2-B634-BB02-43AD64C88C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084" y="1394283"/>
            <a:ext cx="8199831" cy="4069433"/>
          </a:xfrm>
          <a:prstGeom prst="rect">
            <a:avLst/>
          </a:prstGeom>
        </p:spPr>
      </p:pic>
      <p:pic>
        <p:nvPicPr>
          <p:cNvPr id="3" name="Picture 4">
            <a:extLst>
              <a:ext uri="{FF2B5EF4-FFF2-40B4-BE49-F238E27FC236}">
                <a16:creationId xmlns:a16="http://schemas.microsoft.com/office/drawing/2014/main" id="{9191F5B8-0106-41AD-BCBF-720189A03C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850" y="5876925"/>
            <a:ext cx="16129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Pil: höger 4">
            <a:extLst>
              <a:ext uri="{FF2B5EF4-FFF2-40B4-BE49-F238E27FC236}">
                <a16:creationId xmlns:a16="http://schemas.microsoft.com/office/drawing/2014/main" id="{F9D2AB50-630A-C732-D866-E4BC1F34B020}"/>
              </a:ext>
            </a:extLst>
          </p:cNvPr>
          <p:cNvSpPr/>
          <p:nvPr/>
        </p:nvSpPr>
        <p:spPr>
          <a:xfrm>
            <a:off x="827584" y="5805264"/>
            <a:ext cx="2232248" cy="77809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Rectangle 12">
            <a:extLst>
              <a:ext uri="{FF2B5EF4-FFF2-40B4-BE49-F238E27FC236}">
                <a16:creationId xmlns:a16="http://schemas.microsoft.com/office/drawing/2014/main" id="{F2C4EAD2-10EA-55D3-65FE-BAFE6AE98BA1}"/>
              </a:ext>
            </a:extLst>
          </p:cNvPr>
          <p:cNvSpPr>
            <a:spLocks noChangeArrowheads="1"/>
          </p:cNvSpPr>
          <p:nvPr/>
        </p:nvSpPr>
        <p:spPr bwMode="auto">
          <a:xfrm>
            <a:off x="3347864" y="5906793"/>
            <a:ext cx="3816424" cy="5574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sv-SE" altLang="sv-SE" sz="1800" dirty="0"/>
              <a:t>Användas av </a:t>
            </a:r>
            <a:r>
              <a:rPr lang="sv-SE" altLang="sv-SE" sz="1800" dirty="0" err="1"/>
              <a:t>Client</a:t>
            </a:r>
            <a:r>
              <a:rPr lang="sv-SE" altLang="sv-SE" sz="1800" dirty="0"/>
              <a:t> för att ansluta till</a:t>
            </a:r>
            <a:br>
              <a:rPr lang="sv-SE" altLang="sv-SE" sz="1800" dirty="0"/>
            </a:br>
            <a:r>
              <a:rPr lang="sv-SE" altLang="sv-SE" sz="1800" dirty="0"/>
              <a:t>sin miljöredovisning</a:t>
            </a:r>
          </a:p>
        </p:txBody>
      </p:sp>
    </p:spTree>
    <p:extLst>
      <p:ext uri="{BB962C8B-B14F-4D97-AF65-F5344CB8AC3E}">
        <p14:creationId xmlns:p14="http://schemas.microsoft.com/office/powerpoint/2010/main" val="14341960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CF2D146-C472-E767-E4AE-9E493C13AC77}"/>
              </a:ext>
            </a:extLst>
          </p:cNvPr>
          <p:cNvSpPr>
            <a:spLocks noGrp="1"/>
          </p:cNvSpPr>
          <p:nvPr>
            <p:ph type="title"/>
          </p:nvPr>
        </p:nvSpPr>
        <p:spPr/>
        <p:txBody>
          <a:bodyPr/>
          <a:lstStyle/>
          <a:p>
            <a:r>
              <a:rPr lang="sv-SE" dirty="0"/>
              <a:t>Vad var tanken?</a:t>
            </a:r>
          </a:p>
        </p:txBody>
      </p:sp>
      <p:pic>
        <p:nvPicPr>
          <p:cNvPr id="4" name="Bildobjekt 3" descr="En bild som visar text, skärmbild, programvara, Webbsida&#10;&#10;Automatiskt genererad beskrivning">
            <a:extLst>
              <a:ext uri="{FF2B5EF4-FFF2-40B4-BE49-F238E27FC236}">
                <a16:creationId xmlns:a16="http://schemas.microsoft.com/office/drawing/2014/main" id="{6E01A572-A3B2-B634-BB02-43AD64C88C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084" y="1394283"/>
            <a:ext cx="8199831" cy="4069433"/>
          </a:xfrm>
          <a:prstGeom prst="rect">
            <a:avLst/>
          </a:prstGeom>
        </p:spPr>
      </p:pic>
      <p:pic>
        <p:nvPicPr>
          <p:cNvPr id="3" name="Picture 4">
            <a:extLst>
              <a:ext uri="{FF2B5EF4-FFF2-40B4-BE49-F238E27FC236}">
                <a16:creationId xmlns:a16="http://schemas.microsoft.com/office/drawing/2014/main" id="{9191F5B8-0106-41AD-BCBF-720189A03C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850" y="5876925"/>
            <a:ext cx="16129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Pil: höger 4">
            <a:extLst>
              <a:ext uri="{FF2B5EF4-FFF2-40B4-BE49-F238E27FC236}">
                <a16:creationId xmlns:a16="http://schemas.microsoft.com/office/drawing/2014/main" id="{F9D2AB50-630A-C732-D866-E4BC1F34B020}"/>
              </a:ext>
            </a:extLst>
          </p:cNvPr>
          <p:cNvSpPr/>
          <p:nvPr/>
        </p:nvSpPr>
        <p:spPr>
          <a:xfrm>
            <a:off x="827584" y="5805264"/>
            <a:ext cx="2232248" cy="77809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Rectangle 12">
            <a:extLst>
              <a:ext uri="{FF2B5EF4-FFF2-40B4-BE49-F238E27FC236}">
                <a16:creationId xmlns:a16="http://schemas.microsoft.com/office/drawing/2014/main" id="{F2C4EAD2-10EA-55D3-65FE-BAFE6AE98BA1}"/>
              </a:ext>
            </a:extLst>
          </p:cNvPr>
          <p:cNvSpPr>
            <a:spLocks noChangeArrowheads="1"/>
          </p:cNvSpPr>
          <p:nvPr/>
        </p:nvSpPr>
        <p:spPr bwMode="auto">
          <a:xfrm>
            <a:off x="3347864" y="5906793"/>
            <a:ext cx="3816424" cy="5574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sv-SE" altLang="sv-SE" sz="1800" dirty="0"/>
              <a:t>Användas av </a:t>
            </a:r>
            <a:r>
              <a:rPr lang="sv-SE" altLang="sv-SE" sz="1800" dirty="0" err="1"/>
              <a:t>Client</a:t>
            </a:r>
            <a:r>
              <a:rPr lang="sv-SE" altLang="sv-SE" sz="1800" dirty="0"/>
              <a:t> för att ansluta till</a:t>
            </a:r>
            <a:br>
              <a:rPr lang="sv-SE" altLang="sv-SE" sz="1800" dirty="0"/>
            </a:br>
            <a:r>
              <a:rPr lang="sv-SE" altLang="sv-SE" sz="1800" dirty="0"/>
              <a:t>sin miljöredovisning</a:t>
            </a:r>
          </a:p>
        </p:txBody>
      </p:sp>
      <p:sp>
        <p:nvSpPr>
          <p:cNvPr id="7" name="textruta 6">
            <a:extLst>
              <a:ext uri="{FF2B5EF4-FFF2-40B4-BE49-F238E27FC236}">
                <a16:creationId xmlns:a16="http://schemas.microsoft.com/office/drawing/2014/main" id="{321B36D4-C4AE-27DB-6D63-A9B9E527E5DF}"/>
              </a:ext>
            </a:extLst>
          </p:cNvPr>
          <p:cNvSpPr txBox="1"/>
          <p:nvPr/>
        </p:nvSpPr>
        <p:spPr>
          <a:xfrm>
            <a:off x="710319" y="2713286"/>
            <a:ext cx="8050024" cy="1446550"/>
          </a:xfrm>
          <a:prstGeom prst="rect">
            <a:avLst/>
          </a:prstGeom>
          <a:noFill/>
        </p:spPr>
        <p:txBody>
          <a:bodyPr wrap="none" rtlCol="0">
            <a:spAutoFit/>
          </a:bodyPr>
          <a:lstStyle/>
          <a:p>
            <a:pPr algn="ctr"/>
            <a:r>
              <a:rPr lang="sv-SE" sz="4400" dirty="0">
                <a:solidFill>
                  <a:srgbClr val="FF0000"/>
                </a:solidFill>
              </a:rPr>
              <a:t>Vill vi, kan vi någonsin realisera</a:t>
            </a:r>
            <a:br>
              <a:rPr lang="sv-SE" sz="4400" dirty="0">
                <a:solidFill>
                  <a:srgbClr val="FF0000"/>
                </a:solidFill>
              </a:rPr>
            </a:br>
            <a:r>
              <a:rPr lang="sv-SE" sz="4400" dirty="0">
                <a:solidFill>
                  <a:srgbClr val="FF0000"/>
                </a:solidFill>
              </a:rPr>
              <a:t>detta?</a:t>
            </a:r>
          </a:p>
        </p:txBody>
      </p:sp>
    </p:spTree>
    <p:extLst>
      <p:ext uri="{BB962C8B-B14F-4D97-AF65-F5344CB8AC3E}">
        <p14:creationId xmlns:p14="http://schemas.microsoft.com/office/powerpoint/2010/main" val="35266345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ubrik 1">
            <a:extLst>
              <a:ext uri="{FF2B5EF4-FFF2-40B4-BE49-F238E27FC236}">
                <a16:creationId xmlns:a16="http://schemas.microsoft.com/office/drawing/2014/main" id="{A94189D4-FAE2-03C4-573E-553EE009F4E1}"/>
              </a:ext>
            </a:extLst>
          </p:cNvPr>
          <p:cNvSpPr>
            <a:spLocks noGrp="1" noChangeArrowheads="1"/>
          </p:cNvSpPr>
          <p:nvPr>
            <p:ph type="title"/>
          </p:nvPr>
        </p:nvSpPr>
        <p:spPr>
          <a:xfrm>
            <a:off x="628650" y="371475"/>
            <a:ext cx="7886700" cy="925985"/>
          </a:xfrm>
        </p:spPr>
        <p:txBody>
          <a:bodyPr/>
          <a:lstStyle/>
          <a:p>
            <a:pPr algn="ctr"/>
            <a:r>
              <a:rPr lang="sv-SE" altLang="sv-SE" dirty="0"/>
              <a:t>Orsakskod i Msg4010</a:t>
            </a:r>
          </a:p>
        </p:txBody>
      </p:sp>
      <p:pic>
        <p:nvPicPr>
          <p:cNvPr id="5124" name="Picture 4">
            <a:extLst>
              <a:ext uri="{FF2B5EF4-FFF2-40B4-BE49-F238E27FC236}">
                <a16:creationId xmlns:a16="http://schemas.microsoft.com/office/drawing/2014/main" id="{B310E1B7-C77D-29C5-018D-9D5FBD83B1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850" y="5876925"/>
            <a:ext cx="16129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ruta 3">
            <a:extLst>
              <a:ext uri="{FF2B5EF4-FFF2-40B4-BE49-F238E27FC236}">
                <a16:creationId xmlns:a16="http://schemas.microsoft.com/office/drawing/2014/main" id="{9F648074-86A0-0826-3DD1-96E2A4E7F6C5}"/>
              </a:ext>
            </a:extLst>
          </p:cNvPr>
          <p:cNvSpPr txBox="1"/>
          <p:nvPr/>
        </p:nvSpPr>
        <p:spPr>
          <a:xfrm>
            <a:off x="294725" y="1412776"/>
            <a:ext cx="8554550" cy="4339650"/>
          </a:xfrm>
          <a:prstGeom prst="rect">
            <a:avLst/>
          </a:prstGeom>
          <a:noFill/>
        </p:spPr>
        <p:txBody>
          <a:bodyPr wrap="square" rtlCol="0">
            <a:spAutoFit/>
          </a:bodyPr>
          <a:lstStyle/>
          <a:p>
            <a:r>
              <a:rPr lang="sv-SE" sz="2400" b="1" dirty="0"/>
              <a:t>Bakgrund</a:t>
            </a:r>
          </a:p>
          <a:p>
            <a:endParaRPr lang="sv-SE" b="1" dirty="0"/>
          </a:p>
          <a:p>
            <a:r>
              <a:rPr lang="sv-SE" b="1" dirty="0" err="1"/>
              <a:t>NoShow</a:t>
            </a:r>
            <a:endParaRPr lang="sv-SE" b="1" dirty="0"/>
          </a:p>
          <a:p>
            <a:pPr marL="285750" indent="-285750">
              <a:buFont typeface="Arial" panose="020B0604020202020204" pitchFamily="34" charset="0"/>
              <a:buChar char="•"/>
            </a:pPr>
            <a:r>
              <a:rPr lang="da-DK" i="1" dirty="0"/>
              <a:t>”ikke </a:t>
            </a:r>
            <a:r>
              <a:rPr lang="da-DK" i="1" dirty="0" err="1"/>
              <a:t>møtt</a:t>
            </a:r>
            <a:r>
              <a:rPr lang="da-DK" i="1" dirty="0"/>
              <a:t>” på en tur der </a:t>
            </a:r>
            <a:r>
              <a:rPr lang="da-DK" i="1" dirty="0" err="1"/>
              <a:t>pasient</a:t>
            </a:r>
            <a:r>
              <a:rPr lang="da-DK" i="1" dirty="0"/>
              <a:t> eller </a:t>
            </a:r>
            <a:r>
              <a:rPr lang="da-DK" i="1" dirty="0" err="1"/>
              <a:t>oppdragsgiver</a:t>
            </a:r>
            <a:r>
              <a:rPr lang="da-DK" i="1" dirty="0"/>
              <a:t> er </a:t>
            </a:r>
            <a:r>
              <a:rPr lang="da-DK" i="1" dirty="0" err="1"/>
              <a:t>årsak</a:t>
            </a:r>
            <a:r>
              <a:rPr lang="da-DK" i="1" dirty="0"/>
              <a:t> til at et </a:t>
            </a:r>
            <a:r>
              <a:rPr lang="da-DK" i="1" dirty="0" err="1"/>
              <a:t>oppdrag</a:t>
            </a:r>
            <a:r>
              <a:rPr lang="da-DK" i="1" dirty="0"/>
              <a:t> ikke </a:t>
            </a:r>
            <a:r>
              <a:rPr lang="da-DK" i="1" dirty="0" err="1"/>
              <a:t>gjennomføres</a:t>
            </a:r>
            <a:endParaRPr lang="da-DK" i="1" dirty="0"/>
          </a:p>
          <a:p>
            <a:pPr marL="285750" indent="-285750">
              <a:buFont typeface="Arial" panose="020B0604020202020204" pitchFamily="34" charset="0"/>
              <a:buChar char="•"/>
            </a:pPr>
            <a:r>
              <a:rPr lang="da-DK" i="1" dirty="0"/>
              <a:t>”</a:t>
            </a:r>
            <a:r>
              <a:rPr lang="da-DK" i="1" dirty="0" err="1"/>
              <a:t>bomtur</a:t>
            </a:r>
            <a:r>
              <a:rPr lang="da-DK" i="1" dirty="0"/>
              <a:t>” dersom dette skyldes leverandørens forhold</a:t>
            </a:r>
          </a:p>
          <a:p>
            <a:pPr marL="742950" lvl="1" indent="-285750">
              <a:buFont typeface="Arial" panose="020B0604020202020204" pitchFamily="34" charset="0"/>
              <a:buChar char="•"/>
            </a:pPr>
            <a:endParaRPr lang="da-DK" i="1" dirty="0"/>
          </a:p>
          <a:p>
            <a:r>
              <a:rPr lang="da-DK" b="1" dirty="0" err="1"/>
              <a:t>VehicleAtNode</a:t>
            </a:r>
            <a:endParaRPr lang="da-DK" b="1" dirty="0"/>
          </a:p>
          <a:p>
            <a:pPr marL="285750" indent="-285750">
              <a:buFont typeface="Arial" panose="020B0604020202020204" pitchFamily="34" charset="0"/>
              <a:buChar char="•"/>
            </a:pPr>
            <a:r>
              <a:rPr lang="da-DK" dirty="0"/>
              <a:t>Automatisk </a:t>
            </a:r>
            <a:r>
              <a:rPr lang="da-DK" dirty="0" err="1"/>
              <a:t>inom</a:t>
            </a:r>
            <a:r>
              <a:rPr lang="da-DK" dirty="0"/>
              <a:t> x meter </a:t>
            </a:r>
            <a:r>
              <a:rPr lang="da-DK" dirty="0" err="1"/>
              <a:t>från</a:t>
            </a:r>
            <a:r>
              <a:rPr lang="da-DK" dirty="0"/>
              <a:t> adressen</a:t>
            </a:r>
          </a:p>
          <a:p>
            <a:pPr marL="285750" indent="-285750">
              <a:buFont typeface="Arial" panose="020B0604020202020204" pitchFamily="34" charset="0"/>
              <a:buChar char="•"/>
            </a:pPr>
            <a:r>
              <a:rPr lang="da-DK" dirty="0"/>
              <a:t>På </a:t>
            </a:r>
            <a:r>
              <a:rPr lang="da-DK" dirty="0" err="1"/>
              <a:t>plats</a:t>
            </a:r>
            <a:r>
              <a:rPr lang="da-DK" dirty="0"/>
              <a:t> på adressen</a:t>
            </a:r>
          </a:p>
          <a:p>
            <a:pPr marL="285750" indent="-285750">
              <a:buFont typeface="Arial" panose="020B0604020202020204" pitchFamily="34" charset="0"/>
              <a:buChar char="•"/>
            </a:pPr>
            <a:endParaRPr lang="da-DK" dirty="0"/>
          </a:p>
          <a:p>
            <a:r>
              <a:rPr lang="sv-SE" b="1" dirty="0" err="1"/>
              <a:t>PassengerInVehicle</a:t>
            </a:r>
            <a:r>
              <a:rPr lang="sv-SE" b="1" dirty="0"/>
              <a:t>/</a:t>
            </a:r>
            <a:r>
              <a:rPr lang="sv-SE" b="1" dirty="0" err="1"/>
              <a:t>PassengerDropped</a:t>
            </a:r>
            <a:endParaRPr lang="sv-SE" b="1" dirty="0"/>
          </a:p>
          <a:p>
            <a:pPr marL="285750" indent="-285750">
              <a:buFont typeface="Arial" panose="020B0604020202020204" pitchFamily="34" charset="0"/>
              <a:buChar char="•"/>
            </a:pPr>
            <a:r>
              <a:rPr lang="sv-SE" dirty="0"/>
              <a:t>Kontroll av position</a:t>
            </a:r>
          </a:p>
          <a:p>
            <a:pPr marL="285750" indent="-285750">
              <a:buFont typeface="Arial" panose="020B0604020202020204" pitchFamily="34" charset="0"/>
              <a:buChar char="•"/>
            </a:pPr>
            <a:r>
              <a:rPr lang="sv-SE" dirty="0"/>
              <a:t>Kontroll av ID</a:t>
            </a:r>
          </a:p>
          <a:p>
            <a:pPr marL="285750" indent="-285750">
              <a:buFont typeface="Arial" panose="020B0604020202020204" pitchFamily="34" charset="0"/>
              <a:buChar char="•"/>
            </a:pPr>
            <a:r>
              <a:rPr lang="sv-SE" dirty="0"/>
              <a:t>Kontroll av tidpunkt</a:t>
            </a:r>
          </a:p>
        </p:txBody>
      </p:sp>
    </p:spTree>
    <p:extLst>
      <p:ext uri="{BB962C8B-B14F-4D97-AF65-F5344CB8AC3E}">
        <p14:creationId xmlns:p14="http://schemas.microsoft.com/office/powerpoint/2010/main" val="1525086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ubrik 1">
            <a:extLst>
              <a:ext uri="{FF2B5EF4-FFF2-40B4-BE49-F238E27FC236}">
                <a16:creationId xmlns:a16="http://schemas.microsoft.com/office/drawing/2014/main" id="{A94189D4-FAE2-03C4-573E-553EE009F4E1}"/>
              </a:ext>
            </a:extLst>
          </p:cNvPr>
          <p:cNvSpPr>
            <a:spLocks noGrp="1" noChangeArrowheads="1"/>
          </p:cNvSpPr>
          <p:nvPr>
            <p:ph type="title"/>
          </p:nvPr>
        </p:nvSpPr>
        <p:spPr>
          <a:xfrm>
            <a:off x="628650" y="371475"/>
            <a:ext cx="7886700" cy="925985"/>
          </a:xfrm>
        </p:spPr>
        <p:txBody>
          <a:bodyPr/>
          <a:lstStyle/>
          <a:p>
            <a:pPr algn="ctr"/>
            <a:r>
              <a:rPr lang="sv-SE" altLang="sv-SE" dirty="0"/>
              <a:t>Orsakskod i Msg4010</a:t>
            </a:r>
          </a:p>
        </p:txBody>
      </p:sp>
      <p:pic>
        <p:nvPicPr>
          <p:cNvPr id="5124" name="Picture 4">
            <a:extLst>
              <a:ext uri="{FF2B5EF4-FFF2-40B4-BE49-F238E27FC236}">
                <a16:creationId xmlns:a16="http://schemas.microsoft.com/office/drawing/2014/main" id="{B310E1B7-C77D-29C5-018D-9D5FBD83B1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850" y="5876925"/>
            <a:ext cx="16129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ruta 3">
            <a:extLst>
              <a:ext uri="{FF2B5EF4-FFF2-40B4-BE49-F238E27FC236}">
                <a16:creationId xmlns:a16="http://schemas.microsoft.com/office/drawing/2014/main" id="{9F648074-86A0-0826-3DD1-96E2A4E7F6C5}"/>
              </a:ext>
            </a:extLst>
          </p:cNvPr>
          <p:cNvSpPr txBox="1"/>
          <p:nvPr/>
        </p:nvSpPr>
        <p:spPr>
          <a:xfrm>
            <a:off x="294725" y="1412776"/>
            <a:ext cx="8554550" cy="738664"/>
          </a:xfrm>
          <a:prstGeom prst="rect">
            <a:avLst/>
          </a:prstGeom>
          <a:noFill/>
        </p:spPr>
        <p:txBody>
          <a:bodyPr wrap="square" rtlCol="0">
            <a:spAutoFit/>
          </a:bodyPr>
          <a:lstStyle/>
          <a:p>
            <a:r>
              <a:rPr lang="sv-SE" sz="2400" b="1" dirty="0"/>
              <a:t>Orsakskod/status läggs till i Msg4010</a:t>
            </a:r>
          </a:p>
          <a:p>
            <a:endParaRPr lang="sv-SE" b="1" dirty="0"/>
          </a:p>
        </p:txBody>
      </p:sp>
      <p:pic>
        <p:nvPicPr>
          <p:cNvPr id="3" name="Bildobjekt 2" descr="En bild som visar text, skärmbild, Teckensnitt, design&#10;&#10;Automatiskt genererad beskrivning">
            <a:extLst>
              <a:ext uri="{FF2B5EF4-FFF2-40B4-BE49-F238E27FC236}">
                <a16:creationId xmlns:a16="http://schemas.microsoft.com/office/drawing/2014/main" id="{80773AE8-CEB5-86B6-342E-65FEFD139B0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47664" y="2266756"/>
            <a:ext cx="3497883" cy="4153260"/>
          </a:xfrm>
          <a:prstGeom prst="rect">
            <a:avLst/>
          </a:prstGeom>
        </p:spPr>
      </p:pic>
    </p:spTree>
    <p:extLst>
      <p:ext uri="{BB962C8B-B14F-4D97-AF65-F5344CB8AC3E}">
        <p14:creationId xmlns:p14="http://schemas.microsoft.com/office/powerpoint/2010/main" val="1872897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ubrik 1">
            <a:extLst>
              <a:ext uri="{FF2B5EF4-FFF2-40B4-BE49-F238E27FC236}">
                <a16:creationId xmlns:a16="http://schemas.microsoft.com/office/drawing/2014/main" id="{A94189D4-FAE2-03C4-573E-553EE009F4E1}"/>
              </a:ext>
            </a:extLst>
          </p:cNvPr>
          <p:cNvSpPr>
            <a:spLocks noGrp="1" noChangeArrowheads="1"/>
          </p:cNvSpPr>
          <p:nvPr>
            <p:ph type="title"/>
          </p:nvPr>
        </p:nvSpPr>
        <p:spPr>
          <a:xfrm>
            <a:off x="628650" y="371475"/>
            <a:ext cx="7886700" cy="925985"/>
          </a:xfrm>
        </p:spPr>
        <p:txBody>
          <a:bodyPr/>
          <a:lstStyle/>
          <a:p>
            <a:pPr algn="ctr"/>
            <a:r>
              <a:rPr lang="sv-SE" altLang="sv-SE" dirty="0"/>
              <a:t>Orsakskod i Msg4010</a:t>
            </a:r>
          </a:p>
        </p:txBody>
      </p:sp>
      <p:pic>
        <p:nvPicPr>
          <p:cNvPr id="5124" name="Picture 4">
            <a:extLst>
              <a:ext uri="{FF2B5EF4-FFF2-40B4-BE49-F238E27FC236}">
                <a16:creationId xmlns:a16="http://schemas.microsoft.com/office/drawing/2014/main" id="{B310E1B7-C77D-29C5-018D-9D5FBD83B1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850" y="5876925"/>
            <a:ext cx="16129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ruta 3">
            <a:extLst>
              <a:ext uri="{FF2B5EF4-FFF2-40B4-BE49-F238E27FC236}">
                <a16:creationId xmlns:a16="http://schemas.microsoft.com/office/drawing/2014/main" id="{9F648074-86A0-0826-3DD1-96E2A4E7F6C5}"/>
              </a:ext>
            </a:extLst>
          </p:cNvPr>
          <p:cNvSpPr txBox="1"/>
          <p:nvPr/>
        </p:nvSpPr>
        <p:spPr>
          <a:xfrm>
            <a:off x="294725" y="1412776"/>
            <a:ext cx="8554550" cy="4062651"/>
          </a:xfrm>
          <a:prstGeom prst="rect">
            <a:avLst/>
          </a:prstGeom>
          <a:noFill/>
        </p:spPr>
        <p:txBody>
          <a:bodyPr wrap="square" rtlCol="0">
            <a:spAutoFit/>
          </a:bodyPr>
          <a:lstStyle/>
          <a:p>
            <a:r>
              <a:rPr lang="sv-SE" sz="2400" b="1" dirty="0"/>
              <a:t>Funderingar</a:t>
            </a:r>
          </a:p>
          <a:p>
            <a:endParaRPr lang="sv-SE" b="1" dirty="0"/>
          </a:p>
          <a:p>
            <a:pPr marL="285750" indent="-285750">
              <a:buFont typeface="Arial" panose="020B0604020202020204" pitchFamily="34" charset="0"/>
              <a:buChar char="•"/>
            </a:pPr>
            <a:r>
              <a:rPr lang="sv-SE" dirty="0"/>
              <a:t>Vem avgör vad som orsakar Bom och hur gör man det?</a:t>
            </a:r>
          </a:p>
          <a:p>
            <a:pPr marL="285750" indent="-285750">
              <a:buFont typeface="Arial" panose="020B0604020202020204" pitchFamily="34" charset="0"/>
              <a:buChar char="•"/>
            </a:pPr>
            <a:r>
              <a:rPr lang="sv-SE" dirty="0"/>
              <a:t>Vad gör föraren om </a:t>
            </a:r>
            <a:r>
              <a:rPr lang="sv-SE" dirty="0" err="1"/>
              <a:t>VehicleAtNode</a:t>
            </a:r>
            <a:r>
              <a:rPr lang="sv-SE" dirty="0"/>
              <a:t> avvisas och fordon är på plats?</a:t>
            </a:r>
          </a:p>
          <a:p>
            <a:pPr marL="285750" indent="-285750">
              <a:buFont typeface="Arial" panose="020B0604020202020204" pitchFamily="34" charset="0"/>
              <a:buChar char="•"/>
            </a:pPr>
            <a:r>
              <a:rPr lang="sv-SE" dirty="0"/>
              <a:t>Vad gör föraren om </a:t>
            </a:r>
            <a:r>
              <a:rPr lang="sv-SE" dirty="0" err="1"/>
              <a:t>PassengerInVehicle</a:t>
            </a:r>
            <a:r>
              <a:rPr lang="sv-SE" dirty="0"/>
              <a:t> avvisas och resenären sitter i bilen?</a:t>
            </a:r>
          </a:p>
          <a:p>
            <a:pPr marL="285750" indent="-285750">
              <a:buFont typeface="Arial" panose="020B0604020202020204" pitchFamily="34" charset="0"/>
              <a:buChar char="•"/>
            </a:pPr>
            <a:r>
              <a:rPr lang="sv-SE" dirty="0"/>
              <a:t>Vad gör föraren om </a:t>
            </a:r>
            <a:r>
              <a:rPr lang="sv-SE" dirty="0" err="1"/>
              <a:t>PassengerDropped</a:t>
            </a:r>
            <a:r>
              <a:rPr lang="sv-SE" dirty="0"/>
              <a:t> avvisas och resenären är lämnat på adressen?</a:t>
            </a:r>
          </a:p>
          <a:p>
            <a:pPr marL="285750" indent="-285750">
              <a:buFont typeface="Arial" panose="020B0604020202020204" pitchFamily="34" charset="0"/>
              <a:buChar char="•"/>
            </a:pPr>
            <a:endParaRPr lang="sv-SE" dirty="0"/>
          </a:p>
          <a:p>
            <a:endParaRPr lang="sv-SE" dirty="0"/>
          </a:p>
          <a:p>
            <a:r>
              <a:rPr lang="sv-SE" dirty="0"/>
              <a:t>Det är viktigt att man inte bara anger det tekniska innehållet i telegrammet i självdeklarationen utan att man i självdeklarationen eller i annat anbudsmaterial anger hur situationen ska hanteras i praktiken.</a:t>
            </a:r>
          </a:p>
          <a:p>
            <a:pPr marL="285750" indent="-285750">
              <a:buFont typeface="Arial" panose="020B0604020202020204" pitchFamily="34" charset="0"/>
              <a:buChar char="•"/>
            </a:pPr>
            <a:endParaRPr lang="sv-SE" dirty="0"/>
          </a:p>
          <a:p>
            <a:pPr marL="285750" indent="-285750">
              <a:buFont typeface="Arial" panose="020B0604020202020204" pitchFamily="34" charset="0"/>
              <a:buChar char="•"/>
            </a:pPr>
            <a:endParaRPr lang="sv-SE" dirty="0"/>
          </a:p>
        </p:txBody>
      </p:sp>
    </p:spTree>
    <p:extLst>
      <p:ext uri="{BB962C8B-B14F-4D97-AF65-F5344CB8AC3E}">
        <p14:creationId xmlns:p14="http://schemas.microsoft.com/office/powerpoint/2010/main" val="1043672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4">
            <a:extLst>
              <a:ext uri="{FF2B5EF4-FFF2-40B4-BE49-F238E27FC236}">
                <a16:creationId xmlns:a16="http://schemas.microsoft.com/office/drawing/2014/main" id="{462226E0-4B7A-39E6-20DE-AB91FE9D60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850" y="5876925"/>
            <a:ext cx="16129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44" name="Rectangle 2">
            <a:extLst>
              <a:ext uri="{FF2B5EF4-FFF2-40B4-BE49-F238E27FC236}">
                <a16:creationId xmlns:a16="http://schemas.microsoft.com/office/drawing/2014/main" id="{B9CF1A42-86C1-E549-F58D-5064E133FC7A}"/>
              </a:ext>
            </a:extLst>
          </p:cNvPr>
          <p:cNvSpPr txBox="1">
            <a:spLocks noChangeArrowheads="1"/>
          </p:cNvSpPr>
          <p:nvPr/>
        </p:nvSpPr>
        <p:spPr bwMode="auto">
          <a:xfrm>
            <a:off x="468313" y="2603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sv-SE" altLang="sv-SE" sz="2800" dirty="0">
                <a:solidFill>
                  <a:schemeClr val="tx2"/>
                </a:solidFill>
              </a:rPr>
              <a:t>Implementation av SUTI-länk</a:t>
            </a:r>
          </a:p>
        </p:txBody>
      </p:sp>
      <p:sp>
        <p:nvSpPr>
          <p:cNvPr id="9" name="Rektangel 8">
            <a:extLst>
              <a:ext uri="{FF2B5EF4-FFF2-40B4-BE49-F238E27FC236}">
                <a16:creationId xmlns:a16="http://schemas.microsoft.com/office/drawing/2014/main" id="{3E2311A0-16F2-7BAD-DAAF-7223A7704AE0}"/>
              </a:ext>
            </a:extLst>
          </p:cNvPr>
          <p:cNvSpPr/>
          <p:nvPr/>
        </p:nvSpPr>
        <p:spPr>
          <a:xfrm>
            <a:off x="2487613" y="1955800"/>
            <a:ext cx="257175" cy="23129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v-SE" sz="1400" dirty="0" err="1">
                <a:solidFill>
                  <a:schemeClr val="tx1"/>
                </a:solidFill>
              </a:rPr>
              <a:t>client</a:t>
            </a:r>
            <a:endParaRPr lang="sv-SE" sz="1400" dirty="0">
              <a:solidFill>
                <a:schemeClr val="tx1"/>
              </a:solidFill>
            </a:endParaRPr>
          </a:p>
        </p:txBody>
      </p:sp>
      <p:sp>
        <p:nvSpPr>
          <p:cNvPr id="10" name="Rektangel 9">
            <a:extLst>
              <a:ext uri="{FF2B5EF4-FFF2-40B4-BE49-F238E27FC236}">
                <a16:creationId xmlns:a16="http://schemas.microsoft.com/office/drawing/2014/main" id="{5072A4A3-6842-3840-332D-AC9D49690C2A}"/>
              </a:ext>
            </a:extLst>
          </p:cNvPr>
          <p:cNvSpPr/>
          <p:nvPr/>
        </p:nvSpPr>
        <p:spPr>
          <a:xfrm>
            <a:off x="5997575" y="1919288"/>
            <a:ext cx="257175" cy="2314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v-SE" sz="1400" dirty="0" err="1">
                <a:solidFill>
                  <a:schemeClr val="tx1"/>
                </a:solidFill>
              </a:rPr>
              <a:t>Provider</a:t>
            </a:r>
            <a:endParaRPr lang="sv-SE" sz="1400" dirty="0">
              <a:solidFill>
                <a:schemeClr val="tx1"/>
              </a:solidFill>
            </a:endParaRPr>
          </a:p>
        </p:txBody>
      </p:sp>
      <p:pic>
        <p:nvPicPr>
          <p:cNvPr id="10247" name="Bildobjekt 6">
            <a:extLst>
              <a:ext uri="{FF2B5EF4-FFF2-40B4-BE49-F238E27FC236}">
                <a16:creationId xmlns:a16="http://schemas.microsoft.com/office/drawing/2014/main" id="{73B94CF4-0958-AAEA-BFDB-DA3A6ECF182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13563" y="3365500"/>
            <a:ext cx="1673225"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Picture 4" descr="http://www.sll.se/Exigus/444405.jpg?preset=330">
            <a:extLst>
              <a:ext uri="{FF2B5EF4-FFF2-40B4-BE49-F238E27FC236}">
                <a16:creationId xmlns:a16="http://schemas.microsoft.com/office/drawing/2014/main" id="{6890743C-CD23-F8FB-F1BE-0546762488E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5963" y="2990850"/>
            <a:ext cx="1016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9" name="Rectangle 12">
            <a:extLst>
              <a:ext uri="{FF2B5EF4-FFF2-40B4-BE49-F238E27FC236}">
                <a16:creationId xmlns:a16="http://schemas.microsoft.com/office/drawing/2014/main" id="{1CD04421-F239-6E95-C1C6-08A6ABCEC616}"/>
              </a:ext>
            </a:extLst>
          </p:cNvPr>
          <p:cNvSpPr>
            <a:spLocks noChangeArrowheads="1"/>
          </p:cNvSpPr>
          <p:nvPr/>
        </p:nvSpPr>
        <p:spPr bwMode="auto">
          <a:xfrm>
            <a:off x="711200" y="2135188"/>
            <a:ext cx="1166813"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sv-SE" altLang="sv-SE" sz="1800"/>
              <a:t>order</a:t>
            </a:r>
          </a:p>
        </p:txBody>
      </p:sp>
      <p:sp>
        <p:nvSpPr>
          <p:cNvPr id="10250" name="Rectangle 12">
            <a:extLst>
              <a:ext uri="{FF2B5EF4-FFF2-40B4-BE49-F238E27FC236}">
                <a16:creationId xmlns:a16="http://schemas.microsoft.com/office/drawing/2014/main" id="{29418A04-59D0-E062-CE92-38D1E405A094}"/>
              </a:ext>
            </a:extLst>
          </p:cNvPr>
          <p:cNvSpPr>
            <a:spLocks noChangeArrowheads="1"/>
          </p:cNvSpPr>
          <p:nvPr/>
        </p:nvSpPr>
        <p:spPr bwMode="auto">
          <a:xfrm>
            <a:off x="6826250" y="2135188"/>
            <a:ext cx="1166813"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sv-SE" altLang="sv-SE" sz="1800"/>
              <a:t>order</a:t>
            </a:r>
          </a:p>
        </p:txBody>
      </p:sp>
      <p:sp>
        <p:nvSpPr>
          <p:cNvPr id="10251" name="textruta 11">
            <a:extLst>
              <a:ext uri="{FF2B5EF4-FFF2-40B4-BE49-F238E27FC236}">
                <a16:creationId xmlns:a16="http://schemas.microsoft.com/office/drawing/2014/main" id="{9D1AABFD-CD98-EC62-2708-3B7EDCEB3C80}"/>
              </a:ext>
            </a:extLst>
          </p:cNvPr>
          <p:cNvSpPr txBox="1">
            <a:spLocks noChangeArrowheads="1"/>
          </p:cNvSpPr>
          <p:nvPr/>
        </p:nvSpPr>
        <p:spPr bwMode="auto">
          <a:xfrm>
            <a:off x="495300" y="1658938"/>
            <a:ext cx="1073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sv-SE" altLang="sv-SE" sz="1800"/>
              <a:t>Traveller</a:t>
            </a:r>
          </a:p>
        </p:txBody>
      </p:sp>
      <p:sp>
        <p:nvSpPr>
          <p:cNvPr id="10252" name="textruta 22">
            <a:extLst>
              <a:ext uri="{FF2B5EF4-FFF2-40B4-BE49-F238E27FC236}">
                <a16:creationId xmlns:a16="http://schemas.microsoft.com/office/drawing/2014/main" id="{4558CC16-38EA-EB23-5633-45DF1B1E9C73}"/>
              </a:ext>
            </a:extLst>
          </p:cNvPr>
          <p:cNvSpPr txBox="1">
            <a:spLocks noChangeArrowheads="1"/>
          </p:cNvSpPr>
          <p:nvPr/>
        </p:nvSpPr>
        <p:spPr bwMode="auto">
          <a:xfrm>
            <a:off x="7750175" y="1658938"/>
            <a:ext cx="9286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sv-SE" altLang="sv-SE" sz="1800"/>
              <a:t>Vehicle</a:t>
            </a:r>
          </a:p>
        </p:txBody>
      </p:sp>
      <p:cxnSp>
        <p:nvCxnSpPr>
          <p:cNvPr id="19" name="Rak pil 17">
            <a:extLst>
              <a:ext uri="{FF2B5EF4-FFF2-40B4-BE49-F238E27FC236}">
                <a16:creationId xmlns:a16="http://schemas.microsoft.com/office/drawing/2014/main" id="{4B166F5D-3F54-738E-A4CA-E6B2ACC101B3}"/>
              </a:ext>
            </a:extLst>
          </p:cNvPr>
          <p:cNvCxnSpPr/>
          <p:nvPr/>
        </p:nvCxnSpPr>
        <p:spPr>
          <a:xfrm>
            <a:off x="2767013" y="2689225"/>
            <a:ext cx="325755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Rak pil 18">
            <a:extLst>
              <a:ext uri="{FF2B5EF4-FFF2-40B4-BE49-F238E27FC236}">
                <a16:creationId xmlns:a16="http://schemas.microsoft.com/office/drawing/2014/main" id="{3292232E-5AF7-E7B3-19CA-C0E4CAC1D92D}"/>
              </a:ext>
            </a:extLst>
          </p:cNvPr>
          <p:cNvCxnSpPr/>
          <p:nvPr/>
        </p:nvCxnSpPr>
        <p:spPr>
          <a:xfrm flipH="1">
            <a:off x="2749550" y="2384425"/>
            <a:ext cx="325755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ubrik 1">
            <a:extLst>
              <a:ext uri="{FF2B5EF4-FFF2-40B4-BE49-F238E27FC236}">
                <a16:creationId xmlns:a16="http://schemas.microsoft.com/office/drawing/2014/main" id="{A94189D4-FAE2-03C4-573E-553EE009F4E1}"/>
              </a:ext>
            </a:extLst>
          </p:cNvPr>
          <p:cNvSpPr>
            <a:spLocks noGrp="1" noChangeArrowheads="1"/>
          </p:cNvSpPr>
          <p:nvPr>
            <p:ph type="title"/>
          </p:nvPr>
        </p:nvSpPr>
        <p:spPr>
          <a:xfrm>
            <a:off x="628650" y="371475"/>
            <a:ext cx="7886700" cy="925985"/>
          </a:xfrm>
        </p:spPr>
        <p:txBody>
          <a:bodyPr/>
          <a:lstStyle/>
          <a:p>
            <a:pPr algn="ctr"/>
            <a:r>
              <a:rPr lang="sv-SE" altLang="sv-SE" dirty="0"/>
              <a:t>Orsakskod i Msg4010</a:t>
            </a:r>
          </a:p>
        </p:txBody>
      </p:sp>
      <p:pic>
        <p:nvPicPr>
          <p:cNvPr id="5124" name="Picture 4">
            <a:extLst>
              <a:ext uri="{FF2B5EF4-FFF2-40B4-BE49-F238E27FC236}">
                <a16:creationId xmlns:a16="http://schemas.microsoft.com/office/drawing/2014/main" id="{B310E1B7-C77D-29C5-018D-9D5FBD83B1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850" y="5876925"/>
            <a:ext cx="16129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ruta 3">
            <a:extLst>
              <a:ext uri="{FF2B5EF4-FFF2-40B4-BE49-F238E27FC236}">
                <a16:creationId xmlns:a16="http://schemas.microsoft.com/office/drawing/2014/main" id="{9F648074-86A0-0826-3DD1-96E2A4E7F6C5}"/>
              </a:ext>
            </a:extLst>
          </p:cNvPr>
          <p:cNvSpPr txBox="1"/>
          <p:nvPr/>
        </p:nvSpPr>
        <p:spPr>
          <a:xfrm>
            <a:off x="294725" y="1412776"/>
            <a:ext cx="8554550" cy="2123658"/>
          </a:xfrm>
          <a:prstGeom prst="rect">
            <a:avLst/>
          </a:prstGeom>
          <a:noFill/>
        </p:spPr>
        <p:txBody>
          <a:bodyPr wrap="square" rtlCol="0">
            <a:spAutoFit/>
          </a:bodyPr>
          <a:lstStyle/>
          <a:p>
            <a:r>
              <a:rPr lang="sv-SE" sz="2400" b="1" dirty="0" err="1"/>
              <a:t>Eksempler</a:t>
            </a:r>
            <a:endParaRPr lang="sv-SE" sz="2400" b="1" dirty="0"/>
          </a:p>
          <a:p>
            <a:endParaRPr lang="sv-SE" b="1" dirty="0"/>
          </a:p>
          <a:p>
            <a:r>
              <a:rPr lang="sv-SE" b="1" dirty="0"/>
              <a:t>Bom</a:t>
            </a:r>
          </a:p>
          <a:p>
            <a:pPr marL="285750" indent="-285750">
              <a:buFont typeface="Arial" panose="020B0604020202020204" pitchFamily="34" charset="0"/>
              <a:buChar char="•"/>
            </a:pPr>
            <a:r>
              <a:rPr lang="sv-SE" dirty="0"/>
              <a:t>Körkontoret ska beskriva hur föraren eller systemet avgör vad som orsakar </a:t>
            </a:r>
            <a:r>
              <a:rPr lang="sv-SE" dirty="0" err="1"/>
              <a:t>Bom.Det</a:t>
            </a:r>
            <a:r>
              <a:rPr lang="sv-SE" dirty="0"/>
              <a:t> kan tänkas att föraren ska kontakta körkontoret så att de tillsammans kan reda ut det. </a:t>
            </a:r>
          </a:p>
          <a:p>
            <a:pPr marL="285750" indent="-285750">
              <a:buFont typeface="Arial" panose="020B0604020202020204" pitchFamily="34" charset="0"/>
              <a:buChar char="•"/>
            </a:pPr>
            <a:r>
              <a:rPr lang="sv-SE" dirty="0"/>
              <a:t>Orsaken registreras av föraren i Msg4010.</a:t>
            </a:r>
          </a:p>
        </p:txBody>
      </p:sp>
    </p:spTree>
    <p:extLst>
      <p:ext uri="{BB962C8B-B14F-4D97-AF65-F5344CB8AC3E}">
        <p14:creationId xmlns:p14="http://schemas.microsoft.com/office/powerpoint/2010/main" val="32080724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ubrik 1">
            <a:extLst>
              <a:ext uri="{FF2B5EF4-FFF2-40B4-BE49-F238E27FC236}">
                <a16:creationId xmlns:a16="http://schemas.microsoft.com/office/drawing/2014/main" id="{A94189D4-FAE2-03C4-573E-553EE009F4E1}"/>
              </a:ext>
            </a:extLst>
          </p:cNvPr>
          <p:cNvSpPr>
            <a:spLocks noGrp="1" noChangeArrowheads="1"/>
          </p:cNvSpPr>
          <p:nvPr>
            <p:ph type="title"/>
          </p:nvPr>
        </p:nvSpPr>
        <p:spPr>
          <a:xfrm>
            <a:off x="628650" y="371475"/>
            <a:ext cx="7886700" cy="925985"/>
          </a:xfrm>
        </p:spPr>
        <p:txBody>
          <a:bodyPr/>
          <a:lstStyle/>
          <a:p>
            <a:pPr algn="ctr"/>
            <a:r>
              <a:rPr lang="sv-SE" altLang="sv-SE" dirty="0"/>
              <a:t>Orsakskod i Msg4010</a:t>
            </a:r>
          </a:p>
        </p:txBody>
      </p:sp>
      <p:pic>
        <p:nvPicPr>
          <p:cNvPr id="5124" name="Picture 4">
            <a:extLst>
              <a:ext uri="{FF2B5EF4-FFF2-40B4-BE49-F238E27FC236}">
                <a16:creationId xmlns:a16="http://schemas.microsoft.com/office/drawing/2014/main" id="{B310E1B7-C77D-29C5-018D-9D5FBD83B1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850" y="5876925"/>
            <a:ext cx="16129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ruta 3">
            <a:extLst>
              <a:ext uri="{FF2B5EF4-FFF2-40B4-BE49-F238E27FC236}">
                <a16:creationId xmlns:a16="http://schemas.microsoft.com/office/drawing/2014/main" id="{9F648074-86A0-0826-3DD1-96E2A4E7F6C5}"/>
              </a:ext>
            </a:extLst>
          </p:cNvPr>
          <p:cNvSpPr txBox="1"/>
          <p:nvPr/>
        </p:nvSpPr>
        <p:spPr>
          <a:xfrm>
            <a:off x="294725" y="1412776"/>
            <a:ext cx="8554550" cy="3785652"/>
          </a:xfrm>
          <a:prstGeom prst="rect">
            <a:avLst/>
          </a:prstGeom>
          <a:noFill/>
        </p:spPr>
        <p:txBody>
          <a:bodyPr wrap="square" rtlCol="0">
            <a:spAutoFit/>
          </a:bodyPr>
          <a:lstStyle/>
          <a:p>
            <a:r>
              <a:rPr lang="sv-SE" sz="2400" b="1" dirty="0" err="1"/>
              <a:t>Eksempler</a:t>
            </a:r>
            <a:endParaRPr lang="sv-SE" sz="2400" b="1" dirty="0"/>
          </a:p>
          <a:p>
            <a:endParaRPr lang="sv-SE" b="1" dirty="0"/>
          </a:p>
          <a:p>
            <a:r>
              <a:rPr lang="sv-SE" b="1" dirty="0"/>
              <a:t>I dag:</a:t>
            </a:r>
          </a:p>
          <a:p>
            <a:pPr marL="285750" indent="-285750">
              <a:buFont typeface="Arial" panose="020B0604020202020204" pitchFamily="34" charset="0"/>
              <a:buChar char="•"/>
            </a:pPr>
            <a:r>
              <a:rPr lang="en-US" dirty="0"/>
              <a:t>MSG 4012 is sent from the Client to the Provider to indicate a vehicle hasn’t fulfilled all requirements for at pickup or other action in an ongoing order. </a:t>
            </a:r>
          </a:p>
          <a:p>
            <a:pPr marL="285750" indent="-285750">
              <a:buFont typeface="Arial" panose="020B0604020202020204" pitchFamily="34" charset="0"/>
              <a:buChar char="•"/>
            </a:pPr>
            <a:r>
              <a:rPr lang="en-US" dirty="0"/>
              <a:t>This message shall always contain an explanation why the message 4010 has been rejected. </a:t>
            </a:r>
          </a:p>
          <a:p>
            <a:pPr marL="285750" indent="-285750">
              <a:buFont typeface="Arial" panose="020B0604020202020204" pitchFamily="34" charset="0"/>
              <a:buChar char="•"/>
            </a:pPr>
            <a:r>
              <a:rPr lang="en-US" dirty="0"/>
              <a:t>The Provider shall answer with a new message 4010 within the set rules.</a:t>
            </a:r>
            <a:endParaRPr lang="sv-SE" dirty="0"/>
          </a:p>
          <a:p>
            <a:endParaRPr lang="sv-SE" dirty="0"/>
          </a:p>
          <a:p>
            <a:r>
              <a:rPr lang="sv-SE" b="1" dirty="0"/>
              <a:t>Med </a:t>
            </a:r>
            <a:r>
              <a:rPr lang="sv-SE" b="1" dirty="0" err="1"/>
              <a:t>årsakskod</a:t>
            </a:r>
            <a:r>
              <a:rPr lang="sv-SE" b="1" dirty="0"/>
              <a:t>:</a:t>
            </a:r>
          </a:p>
          <a:p>
            <a:pPr marL="285750" indent="-285750">
              <a:buFont typeface="Arial" panose="020B0604020202020204" pitchFamily="34" charset="0"/>
              <a:buChar char="•"/>
            </a:pPr>
            <a:r>
              <a:rPr lang="sv-SE" dirty="0"/>
              <a:t>Föraren kan skicka en orsakskod i nya Msg4010 som svar på Msg4012.</a:t>
            </a:r>
          </a:p>
          <a:p>
            <a:pPr marL="285750" indent="-285750">
              <a:buFont typeface="Arial" panose="020B0604020202020204" pitchFamily="34" charset="0"/>
              <a:buChar char="•"/>
            </a:pPr>
            <a:r>
              <a:rPr lang="sv-SE" dirty="0"/>
              <a:t>Om föraren redan vid registreringen vet att det finns problem med Msg4010 kan föraren inkludera orsakskoden i den första Msg4010</a:t>
            </a:r>
          </a:p>
        </p:txBody>
      </p:sp>
    </p:spTree>
    <p:extLst>
      <p:ext uri="{BB962C8B-B14F-4D97-AF65-F5344CB8AC3E}">
        <p14:creationId xmlns:p14="http://schemas.microsoft.com/office/powerpoint/2010/main" val="788260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ubrik 1">
            <a:extLst>
              <a:ext uri="{FF2B5EF4-FFF2-40B4-BE49-F238E27FC236}">
                <a16:creationId xmlns:a16="http://schemas.microsoft.com/office/drawing/2014/main" id="{A94189D4-FAE2-03C4-573E-553EE009F4E1}"/>
              </a:ext>
            </a:extLst>
          </p:cNvPr>
          <p:cNvSpPr>
            <a:spLocks noGrp="1" noChangeArrowheads="1"/>
          </p:cNvSpPr>
          <p:nvPr>
            <p:ph type="title"/>
          </p:nvPr>
        </p:nvSpPr>
        <p:spPr>
          <a:xfrm>
            <a:off x="628650" y="371475"/>
            <a:ext cx="7886700" cy="925985"/>
          </a:xfrm>
        </p:spPr>
        <p:txBody>
          <a:bodyPr/>
          <a:lstStyle/>
          <a:p>
            <a:pPr algn="ctr"/>
            <a:r>
              <a:rPr lang="sv-SE" altLang="sv-SE" dirty="0"/>
              <a:t>Orsakskod i Msg4010</a:t>
            </a:r>
          </a:p>
        </p:txBody>
      </p:sp>
      <p:pic>
        <p:nvPicPr>
          <p:cNvPr id="5124" name="Picture 4">
            <a:extLst>
              <a:ext uri="{FF2B5EF4-FFF2-40B4-BE49-F238E27FC236}">
                <a16:creationId xmlns:a16="http://schemas.microsoft.com/office/drawing/2014/main" id="{B310E1B7-C77D-29C5-018D-9D5FBD83B1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850" y="5876925"/>
            <a:ext cx="16129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ruta 3">
            <a:extLst>
              <a:ext uri="{FF2B5EF4-FFF2-40B4-BE49-F238E27FC236}">
                <a16:creationId xmlns:a16="http://schemas.microsoft.com/office/drawing/2014/main" id="{9F648074-86A0-0826-3DD1-96E2A4E7F6C5}"/>
              </a:ext>
            </a:extLst>
          </p:cNvPr>
          <p:cNvSpPr txBox="1"/>
          <p:nvPr/>
        </p:nvSpPr>
        <p:spPr>
          <a:xfrm>
            <a:off x="294725" y="1412776"/>
            <a:ext cx="8554550" cy="3508653"/>
          </a:xfrm>
          <a:prstGeom prst="rect">
            <a:avLst/>
          </a:prstGeom>
          <a:noFill/>
        </p:spPr>
        <p:txBody>
          <a:bodyPr wrap="square" rtlCol="0">
            <a:spAutoFit/>
          </a:bodyPr>
          <a:lstStyle/>
          <a:p>
            <a:r>
              <a:rPr lang="sv-SE" sz="2400" b="1" dirty="0"/>
              <a:t>Lista över giltiga orsakskoder</a:t>
            </a:r>
          </a:p>
          <a:p>
            <a:endParaRPr lang="sv-SE" b="1" dirty="0"/>
          </a:p>
          <a:p>
            <a:r>
              <a:rPr lang="sv-SE" dirty="0"/>
              <a:t>Precis som för attribut ska anbudsgivaren som en del av självdeklarationen lämna en lista över giltiga orsakskoder om funktionen ska kunna tillämpas för digital behandling, till exempel som en del av CTRL:</a:t>
            </a:r>
          </a:p>
          <a:p>
            <a:pPr marL="285750" indent="-285750">
              <a:buFont typeface="Arial" panose="020B0604020202020204" pitchFamily="34" charset="0"/>
              <a:buChar char="•"/>
            </a:pPr>
            <a:r>
              <a:rPr lang="sv-SE" dirty="0"/>
              <a:t>20: Utan datakontakt på adressen</a:t>
            </a:r>
          </a:p>
          <a:p>
            <a:pPr marL="285750" indent="-285750">
              <a:buFont typeface="Arial" panose="020B0604020202020204" pitchFamily="34" charset="0"/>
              <a:buChar char="•"/>
            </a:pPr>
            <a:r>
              <a:rPr lang="sv-SE" dirty="0"/>
              <a:t>21: Glömde registrera evenemanget på adressen</a:t>
            </a:r>
          </a:p>
          <a:p>
            <a:pPr marL="285750" indent="-285750">
              <a:buFont typeface="Arial" panose="020B0604020202020204" pitchFamily="34" charset="0"/>
              <a:buChar char="•"/>
            </a:pPr>
            <a:r>
              <a:rPr lang="sv-SE" dirty="0"/>
              <a:t>22:...</a:t>
            </a:r>
          </a:p>
          <a:p>
            <a:pPr marL="285750" indent="-285750">
              <a:buFont typeface="Arial" panose="020B0604020202020204" pitchFamily="34" charset="0"/>
              <a:buChar char="•"/>
            </a:pPr>
            <a:endParaRPr lang="sv-SE" dirty="0"/>
          </a:p>
          <a:p>
            <a:pPr marL="285750" indent="-285750">
              <a:buFont typeface="Arial" panose="020B0604020202020204" pitchFamily="34" charset="0"/>
              <a:buChar char="•"/>
            </a:pPr>
            <a:r>
              <a:rPr lang="sv-SE" dirty="0"/>
              <a:t>Man måste överväga om, som för attribut, en lista över giltiga orsakskoder måste upprätthållas av SUTI, eller om det måste vara fritt för anbudsgivaren att definiera dem för den specifika länken</a:t>
            </a:r>
          </a:p>
        </p:txBody>
      </p:sp>
    </p:spTree>
    <p:extLst>
      <p:ext uri="{BB962C8B-B14F-4D97-AF65-F5344CB8AC3E}">
        <p14:creationId xmlns:p14="http://schemas.microsoft.com/office/powerpoint/2010/main" val="3396299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4">
            <a:extLst>
              <a:ext uri="{FF2B5EF4-FFF2-40B4-BE49-F238E27FC236}">
                <a16:creationId xmlns:a16="http://schemas.microsoft.com/office/drawing/2014/main" id="{462226E0-4B7A-39E6-20DE-AB91FE9D60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850" y="5876925"/>
            <a:ext cx="16129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44" name="Rectangle 2">
            <a:extLst>
              <a:ext uri="{FF2B5EF4-FFF2-40B4-BE49-F238E27FC236}">
                <a16:creationId xmlns:a16="http://schemas.microsoft.com/office/drawing/2014/main" id="{B9CF1A42-86C1-E549-F58D-5064E133FC7A}"/>
              </a:ext>
            </a:extLst>
          </p:cNvPr>
          <p:cNvSpPr txBox="1">
            <a:spLocks noChangeArrowheads="1"/>
          </p:cNvSpPr>
          <p:nvPr/>
        </p:nvSpPr>
        <p:spPr bwMode="auto">
          <a:xfrm>
            <a:off x="468313" y="2603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sv-SE" altLang="sv-SE" sz="2800" dirty="0">
                <a:solidFill>
                  <a:schemeClr val="tx2"/>
                </a:solidFill>
              </a:rPr>
              <a:t>Implementation av SUTI-länk</a:t>
            </a:r>
          </a:p>
        </p:txBody>
      </p:sp>
      <p:sp>
        <p:nvSpPr>
          <p:cNvPr id="9" name="Rektangel 8">
            <a:extLst>
              <a:ext uri="{FF2B5EF4-FFF2-40B4-BE49-F238E27FC236}">
                <a16:creationId xmlns:a16="http://schemas.microsoft.com/office/drawing/2014/main" id="{3E2311A0-16F2-7BAD-DAAF-7223A7704AE0}"/>
              </a:ext>
            </a:extLst>
          </p:cNvPr>
          <p:cNvSpPr/>
          <p:nvPr/>
        </p:nvSpPr>
        <p:spPr>
          <a:xfrm>
            <a:off x="2487613" y="1955800"/>
            <a:ext cx="257175" cy="23129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v-SE" sz="1400" dirty="0" err="1">
                <a:solidFill>
                  <a:schemeClr val="tx1"/>
                </a:solidFill>
              </a:rPr>
              <a:t>client</a:t>
            </a:r>
            <a:endParaRPr lang="sv-SE" sz="1400" dirty="0">
              <a:solidFill>
                <a:schemeClr val="tx1"/>
              </a:solidFill>
            </a:endParaRPr>
          </a:p>
        </p:txBody>
      </p:sp>
      <p:sp>
        <p:nvSpPr>
          <p:cNvPr id="10" name="Rektangel 9">
            <a:extLst>
              <a:ext uri="{FF2B5EF4-FFF2-40B4-BE49-F238E27FC236}">
                <a16:creationId xmlns:a16="http://schemas.microsoft.com/office/drawing/2014/main" id="{5072A4A3-6842-3840-332D-AC9D49690C2A}"/>
              </a:ext>
            </a:extLst>
          </p:cNvPr>
          <p:cNvSpPr/>
          <p:nvPr/>
        </p:nvSpPr>
        <p:spPr>
          <a:xfrm>
            <a:off x="5997575" y="1919288"/>
            <a:ext cx="257175" cy="2314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v-SE" sz="1400" dirty="0" err="1">
                <a:solidFill>
                  <a:schemeClr val="tx1"/>
                </a:solidFill>
              </a:rPr>
              <a:t>Provider</a:t>
            </a:r>
            <a:endParaRPr lang="sv-SE" sz="1400" dirty="0">
              <a:solidFill>
                <a:schemeClr val="tx1"/>
              </a:solidFill>
            </a:endParaRPr>
          </a:p>
        </p:txBody>
      </p:sp>
      <p:pic>
        <p:nvPicPr>
          <p:cNvPr id="10247" name="Bildobjekt 6">
            <a:extLst>
              <a:ext uri="{FF2B5EF4-FFF2-40B4-BE49-F238E27FC236}">
                <a16:creationId xmlns:a16="http://schemas.microsoft.com/office/drawing/2014/main" id="{73B94CF4-0958-AAEA-BFDB-DA3A6ECF182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13563" y="3365500"/>
            <a:ext cx="1673225"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Picture 4" descr="http://www.sll.se/Exigus/444405.jpg?preset=330">
            <a:extLst>
              <a:ext uri="{FF2B5EF4-FFF2-40B4-BE49-F238E27FC236}">
                <a16:creationId xmlns:a16="http://schemas.microsoft.com/office/drawing/2014/main" id="{6890743C-CD23-F8FB-F1BE-0546762488E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5963" y="2990850"/>
            <a:ext cx="1016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9" name="Rectangle 12">
            <a:extLst>
              <a:ext uri="{FF2B5EF4-FFF2-40B4-BE49-F238E27FC236}">
                <a16:creationId xmlns:a16="http://schemas.microsoft.com/office/drawing/2014/main" id="{1CD04421-F239-6E95-C1C6-08A6ABCEC616}"/>
              </a:ext>
            </a:extLst>
          </p:cNvPr>
          <p:cNvSpPr>
            <a:spLocks noChangeArrowheads="1"/>
          </p:cNvSpPr>
          <p:nvPr/>
        </p:nvSpPr>
        <p:spPr bwMode="auto">
          <a:xfrm>
            <a:off x="711200" y="2135188"/>
            <a:ext cx="1166813"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sv-SE" altLang="sv-SE" sz="1800"/>
              <a:t>order</a:t>
            </a:r>
          </a:p>
        </p:txBody>
      </p:sp>
      <p:sp>
        <p:nvSpPr>
          <p:cNvPr id="10250" name="Rectangle 12">
            <a:extLst>
              <a:ext uri="{FF2B5EF4-FFF2-40B4-BE49-F238E27FC236}">
                <a16:creationId xmlns:a16="http://schemas.microsoft.com/office/drawing/2014/main" id="{29418A04-59D0-E062-CE92-38D1E405A094}"/>
              </a:ext>
            </a:extLst>
          </p:cNvPr>
          <p:cNvSpPr>
            <a:spLocks noChangeArrowheads="1"/>
          </p:cNvSpPr>
          <p:nvPr/>
        </p:nvSpPr>
        <p:spPr bwMode="auto">
          <a:xfrm>
            <a:off x="6826250" y="2135188"/>
            <a:ext cx="1166813"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sv-SE" altLang="sv-SE" sz="1800"/>
              <a:t>order</a:t>
            </a:r>
          </a:p>
        </p:txBody>
      </p:sp>
      <p:sp>
        <p:nvSpPr>
          <p:cNvPr id="10251" name="textruta 11">
            <a:extLst>
              <a:ext uri="{FF2B5EF4-FFF2-40B4-BE49-F238E27FC236}">
                <a16:creationId xmlns:a16="http://schemas.microsoft.com/office/drawing/2014/main" id="{9D1AABFD-CD98-EC62-2708-3B7EDCEB3C80}"/>
              </a:ext>
            </a:extLst>
          </p:cNvPr>
          <p:cNvSpPr txBox="1">
            <a:spLocks noChangeArrowheads="1"/>
          </p:cNvSpPr>
          <p:nvPr/>
        </p:nvSpPr>
        <p:spPr bwMode="auto">
          <a:xfrm>
            <a:off x="495300" y="1658938"/>
            <a:ext cx="1073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sv-SE" altLang="sv-SE" sz="1800"/>
              <a:t>Traveller</a:t>
            </a:r>
          </a:p>
        </p:txBody>
      </p:sp>
      <p:sp>
        <p:nvSpPr>
          <p:cNvPr id="10252" name="textruta 22">
            <a:extLst>
              <a:ext uri="{FF2B5EF4-FFF2-40B4-BE49-F238E27FC236}">
                <a16:creationId xmlns:a16="http://schemas.microsoft.com/office/drawing/2014/main" id="{4558CC16-38EA-EB23-5633-45DF1B1E9C73}"/>
              </a:ext>
            </a:extLst>
          </p:cNvPr>
          <p:cNvSpPr txBox="1">
            <a:spLocks noChangeArrowheads="1"/>
          </p:cNvSpPr>
          <p:nvPr/>
        </p:nvSpPr>
        <p:spPr bwMode="auto">
          <a:xfrm>
            <a:off x="7750175" y="1658938"/>
            <a:ext cx="9286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sv-SE" altLang="sv-SE" sz="1800"/>
              <a:t>Vehicle</a:t>
            </a:r>
          </a:p>
        </p:txBody>
      </p:sp>
      <p:cxnSp>
        <p:nvCxnSpPr>
          <p:cNvPr id="19" name="Rak pil 17">
            <a:extLst>
              <a:ext uri="{FF2B5EF4-FFF2-40B4-BE49-F238E27FC236}">
                <a16:creationId xmlns:a16="http://schemas.microsoft.com/office/drawing/2014/main" id="{4B166F5D-3F54-738E-A4CA-E6B2ACC101B3}"/>
              </a:ext>
            </a:extLst>
          </p:cNvPr>
          <p:cNvCxnSpPr/>
          <p:nvPr/>
        </p:nvCxnSpPr>
        <p:spPr>
          <a:xfrm>
            <a:off x="2767013" y="2689225"/>
            <a:ext cx="325755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Rak pil 18">
            <a:extLst>
              <a:ext uri="{FF2B5EF4-FFF2-40B4-BE49-F238E27FC236}">
                <a16:creationId xmlns:a16="http://schemas.microsoft.com/office/drawing/2014/main" id="{3292232E-5AF7-E7B3-19CA-C0E4CAC1D92D}"/>
              </a:ext>
            </a:extLst>
          </p:cNvPr>
          <p:cNvCxnSpPr/>
          <p:nvPr/>
        </p:nvCxnSpPr>
        <p:spPr>
          <a:xfrm flipH="1">
            <a:off x="2749550" y="2384425"/>
            <a:ext cx="325755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 name="Ellips 2">
            <a:extLst>
              <a:ext uri="{FF2B5EF4-FFF2-40B4-BE49-F238E27FC236}">
                <a16:creationId xmlns:a16="http://schemas.microsoft.com/office/drawing/2014/main" id="{F33B0E2A-AFF5-C891-A280-0388BBB254B2}"/>
              </a:ext>
            </a:extLst>
          </p:cNvPr>
          <p:cNvSpPr/>
          <p:nvPr/>
        </p:nvSpPr>
        <p:spPr>
          <a:xfrm>
            <a:off x="1878013" y="4821238"/>
            <a:ext cx="1904777" cy="1336128"/>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textruta 1">
            <a:extLst>
              <a:ext uri="{FF2B5EF4-FFF2-40B4-BE49-F238E27FC236}">
                <a16:creationId xmlns:a16="http://schemas.microsoft.com/office/drawing/2014/main" id="{565AE7C6-0C3E-81B1-D3A4-3A3A509FCD07}"/>
              </a:ext>
            </a:extLst>
          </p:cNvPr>
          <p:cNvSpPr txBox="1"/>
          <p:nvPr/>
        </p:nvSpPr>
        <p:spPr>
          <a:xfrm>
            <a:off x="2122762" y="4933230"/>
            <a:ext cx="1697901" cy="923330"/>
          </a:xfrm>
          <a:prstGeom prst="rect">
            <a:avLst/>
          </a:prstGeom>
          <a:noFill/>
        </p:spPr>
        <p:txBody>
          <a:bodyPr wrap="none" rtlCol="0">
            <a:spAutoFit/>
          </a:bodyPr>
          <a:lstStyle/>
          <a:p>
            <a:r>
              <a:rPr lang="sv-SE" dirty="0"/>
              <a:t>Vem är jag?</a:t>
            </a:r>
            <a:br>
              <a:rPr lang="sv-SE" dirty="0"/>
            </a:br>
            <a:r>
              <a:rPr lang="sv-SE" dirty="0"/>
              <a:t>Vad vill jag?</a:t>
            </a:r>
          </a:p>
          <a:p>
            <a:r>
              <a:rPr lang="sv-SE" dirty="0"/>
              <a:t>Så här gör jag!</a:t>
            </a:r>
          </a:p>
        </p:txBody>
      </p:sp>
      <p:sp>
        <p:nvSpPr>
          <p:cNvPr id="4" name="Ellips 3">
            <a:extLst>
              <a:ext uri="{FF2B5EF4-FFF2-40B4-BE49-F238E27FC236}">
                <a16:creationId xmlns:a16="http://schemas.microsoft.com/office/drawing/2014/main" id="{B1A3DA5A-045D-247D-6056-A1DAA2E7BEC6}"/>
              </a:ext>
            </a:extLst>
          </p:cNvPr>
          <p:cNvSpPr/>
          <p:nvPr/>
        </p:nvSpPr>
        <p:spPr>
          <a:xfrm>
            <a:off x="5302361" y="4749801"/>
            <a:ext cx="1904777" cy="1336128"/>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dirty="0"/>
              <a:t>Så här löser jag det!</a:t>
            </a:r>
          </a:p>
          <a:p>
            <a:pPr algn="ctr"/>
            <a:endParaRPr lang="sv-SE" dirty="0"/>
          </a:p>
        </p:txBody>
      </p:sp>
    </p:spTree>
    <p:extLst>
      <p:ext uri="{BB962C8B-B14F-4D97-AF65-F5344CB8AC3E}">
        <p14:creationId xmlns:p14="http://schemas.microsoft.com/office/powerpoint/2010/main" val="1484907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4">
            <a:extLst>
              <a:ext uri="{FF2B5EF4-FFF2-40B4-BE49-F238E27FC236}">
                <a16:creationId xmlns:a16="http://schemas.microsoft.com/office/drawing/2014/main" id="{462226E0-4B7A-39E6-20DE-AB91FE9D60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850" y="5876925"/>
            <a:ext cx="16129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44" name="Rectangle 2">
            <a:extLst>
              <a:ext uri="{FF2B5EF4-FFF2-40B4-BE49-F238E27FC236}">
                <a16:creationId xmlns:a16="http://schemas.microsoft.com/office/drawing/2014/main" id="{B9CF1A42-86C1-E549-F58D-5064E133FC7A}"/>
              </a:ext>
            </a:extLst>
          </p:cNvPr>
          <p:cNvSpPr txBox="1">
            <a:spLocks noChangeArrowheads="1"/>
          </p:cNvSpPr>
          <p:nvPr/>
        </p:nvSpPr>
        <p:spPr bwMode="auto">
          <a:xfrm>
            <a:off x="468313" y="2603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sv-SE" altLang="sv-SE" sz="2800" dirty="0">
                <a:solidFill>
                  <a:schemeClr val="tx2"/>
                </a:solidFill>
              </a:rPr>
              <a:t>Implementation av SUTI-länk</a:t>
            </a:r>
          </a:p>
        </p:txBody>
      </p:sp>
      <p:sp>
        <p:nvSpPr>
          <p:cNvPr id="9" name="Rektangel 8">
            <a:extLst>
              <a:ext uri="{FF2B5EF4-FFF2-40B4-BE49-F238E27FC236}">
                <a16:creationId xmlns:a16="http://schemas.microsoft.com/office/drawing/2014/main" id="{3E2311A0-16F2-7BAD-DAAF-7223A7704AE0}"/>
              </a:ext>
            </a:extLst>
          </p:cNvPr>
          <p:cNvSpPr/>
          <p:nvPr/>
        </p:nvSpPr>
        <p:spPr>
          <a:xfrm>
            <a:off x="2487613" y="1955800"/>
            <a:ext cx="257175" cy="23129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v-SE" sz="1400" dirty="0" err="1">
                <a:solidFill>
                  <a:schemeClr val="tx1"/>
                </a:solidFill>
              </a:rPr>
              <a:t>client</a:t>
            </a:r>
            <a:endParaRPr lang="sv-SE" sz="1400" dirty="0">
              <a:solidFill>
                <a:schemeClr val="tx1"/>
              </a:solidFill>
            </a:endParaRPr>
          </a:p>
        </p:txBody>
      </p:sp>
      <p:sp>
        <p:nvSpPr>
          <p:cNvPr id="10" name="Rektangel 9">
            <a:extLst>
              <a:ext uri="{FF2B5EF4-FFF2-40B4-BE49-F238E27FC236}">
                <a16:creationId xmlns:a16="http://schemas.microsoft.com/office/drawing/2014/main" id="{5072A4A3-6842-3840-332D-AC9D49690C2A}"/>
              </a:ext>
            </a:extLst>
          </p:cNvPr>
          <p:cNvSpPr/>
          <p:nvPr/>
        </p:nvSpPr>
        <p:spPr>
          <a:xfrm>
            <a:off x="5997575" y="1919288"/>
            <a:ext cx="257175" cy="2314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v-SE" sz="1400" dirty="0" err="1">
                <a:solidFill>
                  <a:schemeClr val="tx1"/>
                </a:solidFill>
              </a:rPr>
              <a:t>Provider</a:t>
            </a:r>
            <a:endParaRPr lang="sv-SE" sz="1400" dirty="0">
              <a:solidFill>
                <a:schemeClr val="tx1"/>
              </a:solidFill>
            </a:endParaRPr>
          </a:p>
        </p:txBody>
      </p:sp>
      <p:pic>
        <p:nvPicPr>
          <p:cNvPr id="10247" name="Bildobjekt 6">
            <a:extLst>
              <a:ext uri="{FF2B5EF4-FFF2-40B4-BE49-F238E27FC236}">
                <a16:creationId xmlns:a16="http://schemas.microsoft.com/office/drawing/2014/main" id="{73B94CF4-0958-AAEA-BFDB-DA3A6ECF182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13563" y="3365500"/>
            <a:ext cx="1673225"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Picture 4" descr="http://www.sll.se/Exigus/444405.jpg?preset=330">
            <a:extLst>
              <a:ext uri="{FF2B5EF4-FFF2-40B4-BE49-F238E27FC236}">
                <a16:creationId xmlns:a16="http://schemas.microsoft.com/office/drawing/2014/main" id="{6890743C-CD23-F8FB-F1BE-0546762488E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5963" y="2990850"/>
            <a:ext cx="1016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9" name="Rectangle 12">
            <a:extLst>
              <a:ext uri="{FF2B5EF4-FFF2-40B4-BE49-F238E27FC236}">
                <a16:creationId xmlns:a16="http://schemas.microsoft.com/office/drawing/2014/main" id="{1CD04421-F239-6E95-C1C6-08A6ABCEC616}"/>
              </a:ext>
            </a:extLst>
          </p:cNvPr>
          <p:cNvSpPr>
            <a:spLocks noChangeArrowheads="1"/>
          </p:cNvSpPr>
          <p:nvPr/>
        </p:nvSpPr>
        <p:spPr bwMode="auto">
          <a:xfrm>
            <a:off x="711200" y="2135188"/>
            <a:ext cx="1166813"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sv-SE" altLang="sv-SE" sz="1800"/>
              <a:t>order</a:t>
            </a:r>
          </a:p>
        </p:txBody>
      </p:sp>
      <p:sp>
        <p:nvSpPr>
          <p:cNvPr id="10250" name="Rectangle 12">
            <a:extLst>
              <a:ext uri="{FF2B5EF4-FFF2-40B4-BE49-F238E27FC236}">
                <a16:creationId xmlns:a16="http://schemas.microsoft.com/office/drawing/2014/main" id="{29418A04-59D0-E062-CE92-38D1E405A094}"/>
              </a:ext>
            </a:extLst>
          </p:cNvPr>
          <p:cNvSpPr>
            <a:spLocks noChangeArrowheads="1"/>
          </p:cNvSpPr>
          <p:nvPr/>
        </p:nvSpPr>
        <p:spPr bwMode="auto">
          <a:xfrm>
            <a:off x="6826250" y="2135188"/>
            <a:ext cx="1166813"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sv-SE" altLang="sv-SE" sz="1800"/>
              <a:t>order</a:t>
            </a:r>
          </a:p>
        </p:txBody>
      </p:sp>
      <p:sp>
        <p:nvSpPr>
          <p:cNvPr id="10251" name="textruta 11">
            <a:extLst>
              <a:ext uri="{FF2B5EF4-FFF2-40B4-BE49-F238E27FC236}">
                <a16:creationId xmlns:a16="http://schemas.microsoft.com/office/drawing/2014/main" id="{9D1AABFD-CD98-EC62-2708-3B7EDCEB3C80}"/>
              </a:ext>
            </a:extLst>
          </p:cNvPr>
          <p:cNvSpPr txBox="1">
            <a:spLocks noChangeArrowheads="1"/>
          </p:cNvSpPr>
          <p:nvPr/>
        </p:nvSpPr>
        <p:spPr bwMode="auto">
          <a:xfrm>
            <a:off x="495300" y="1658938"/>
            <a:ext cx="1073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sv-SE" altLang="sv-SE" sz="1800"/>
              <a:t>Traveller</a:t>
            </a:r>
          </a:p>
        </p:txBody>
      </p:sp>
      <p:sp>
        <p:nvSpPr>
          <p:cNvPr id="10252" name="textruta 22">
            <a:extLst>
              <a:ext uri="{FF2B5EF4-FFF2-40B4-BE49-F238E27FC236}">
                <a16:creationId xmlns:a16="http://schemas.microsoft.com/office/drawing/2014/main" id="{4558CC16-38EA-EB23-5633-45DF1B1E9C73}"/>
              </a:ext>
            </a:extLst>
          </p:cNvPr>
          <p:cNvSpPr txBox="1">
            <a:spLocks noChangeArrowheads="1"/>
          </p:cNvSpPr>
          <p:nvPr/>
        </p:nvSpPr>
        <p:spPr bwMode="auto">
          <a:xfrm>
            <a:off x="7750175" y="1658938"/>
            <a:ext cx="9286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sv-SE" altLang="sv-SE" sz="1800"/>
              <a:t>Vehicle</a:t>
            </a:r>
          </a:p>
        </p:txBody>
      </p:sp>
      <p:cxnSp>
        <p:nvCxnSpPr>
          <p:cNvPr id="19" name="Rak pil 17">
            <a:extLst>
              <a:ext uri="{FF2B5EF4-FFF2-40B4-BE49-F238E27FC236}">
                <a16:creationId xmlns:a16="http://schemas.microsoft.com/office/drawing/2014/main" id="{4B166F5D-3F54-738E-A4CA-E6B2ACC101B3}"/>
              </a:ext>
            </a:extLst>
          </p:cNvPr>
          <p:cNvCxnSpPr/>
          <p:nvPr/>
        </p:nvCxnSpPr>
        <p:spPr>
          <a:xfrm>
            <a:off x="2767013" y="2689225"/>
            <a:ext cx="325755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Rak pil 18">
            <a:extLst>
              <a:ext uri="{FF2B5EF4-FFF2-40B4-BE49-F238E27FC236}">
                <a16:creationId xmlns:a16="http://schemas.microsoft.com/office/drawing/2014/main" id="{3292232E-5AF7-E7B3-19CA-C0E4CAC1D92D}"/>
              </a:ext>
            </a:extLst>
          </p:cNvPr>
          <p:cNvCxnSpPr/>
          <p:nvPr/>
        </p:nvCxnSpPr>
        <p:spPr>
          <a:xfrm flipH="1">
            <a:off x="2749550" y="2384425"/>
            <a:ext cx="325755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 name="Ellips 2">
            <a:extLst>
              <a:ext uri="{FF2B5EF4-FFF2-40B4-BE49-F238E27FC236}">
                <a16:creationId xmlns:a16="http://schemas.microsoft.com/office/drawing/2014/main" id="{F33B0E2A-AFF5-C891-A280-0388BBB254B2}"/>
              </a:ext>
            </a:extLst>
          </p:cNvPr>
          <p:cNvSpPr/>
          <p:nvPr/>
        </p:nvSpPr>
        <p:spPr>
          <a:xfrm>
            <a:off x="1878013" y="4821238"/>
            <a:ext cx="1904777" cy="1336128"/>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textruta 1">
            <a:extLst>
              <a:ext uri="{FF2B5EF4-FFF2-40B4-BE49-F238E27FC236}">
                <a16:creationId xmlns:a16="http://schemas.microsoft.com/office/drawing/2014/main" id="{565AE7C6-0C3E-81B1-D3A4-3A3A509FCD07}"/>
              </a:ext>
            </a:extLst>
          </p:cNvPr>
          <p:cNvSpPr txBox="1"/>
          <p:nvPr/>
        </p:nvSpPr>
        <p:spPr>
          <a:xfrm>
            <a:off x="2122762" y="4933230"/>
            <a:ext cx="1697901" cy="923330"/>
          </a:xfrm>
          <a:prstGeom prst="rect">
            <a:avLst/>
          </a:prstGeom>
          <a:noFill/>
        </p:spPr>
        <p:txBody>
          <a:bodyPr wrap="none" rtlCol="0">
            <a:spAutoFit/>
          </a:bodyPr>
          <a:lstStyle/>
          <a:p>
            <a:r>
              <a:rPr lang="sv-SE" dirty="0"/>
              <a:t>Vem är jag?</a:t>
            </a:r>
            <a:br>
              <a:rPr lang="sv-SE" dirty="0"/>
            </a:br>
            <a:r>
              <a:rPr lang="sv-SE" dirty="0"/>
              <a:t>Vad vill jag?</a:t>
            </a:r>
          </a:p>
          <a:p>
            <a:r>
              <a:rPr lang="sv-SE" dirty="0"/>
              <a:t>Så här gör jag!</a:t>
            </a:r>
          </a:p>
        </p:txBody>
      </p:sp>
      <p:sp>
        <p:nvSpPr>
          <p:cNvPr id="4" name="Ellips 3">
            <a:extLst>
              <a:ext uri="{FF2B5EF4-FFF2-40B4-BE49-F238E27FC236}">
                <a16:creationId xmlns:a16="http://schemas.microsoft.com/office/drawing/2014/main" id="{B1A3DA5A-045D-247D-6056-A1DAA2E7BEC6}"/>
              </a:ext>
            </a:extLst>
          </p:cNvPr>
          <p:cNvSpPr/>
          <p:nvPr/>
        </p:nvSpPr>
        <p:spPr>
          <a:xfrm>
            <a:off x="5302361" y="4821238"/>
            <a:ext cx="1904777" cy="1336128"/>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dirty="0"/>
              <a:t>Så här löser jag det!</a:t>
            </a:r>
          </a:p>
          <a:p>
            <a:pPr algn="ctr"/>
            <a:endParaRPr lang="sv-SE" dirty="0"/>
          </a:p>
        </p:txBody>
      </p:sp>
      <p:cxnSp>
        <p:nvCxnSpPr>
          <p:cNvPr id="6" name="Rak pilkoppling 5">
            <a:extLst>
              <a:ext uri="{FF2B5EF4-FFF2-40B4-BE49-F238E27FC236}">
                <a16:creationId xmlns:a16="http://schemas.microsoft.com/office/drawing/2014/main" id="{6482A072-3CDA-4A69-3C10-E3FFD1DFFEBA}"/>
              </a:ext>
            </a:extLst>
          </p:cNvPr>
          <p:cNvCxnSpPr>
            <a:stCxn id="3" idx="6"/>
            <a:endCxn id="4" idx="2"/>
          </p:cNvCxnSpPr>
          <p:nvPr/>
        </p:nvCxnSpPr>
        <p:spPr>
          <a:xfrm>
            <a:off x="3782790" y="5489302"/>
            <a:ext cx="1519571" cy="0"/>
          </a:xfrm>
          <a:prstGeom prst="straightConnector1">
            <a:avLst/>
          </a:prstGeom>
          <a:ln>
            <a:headEnd type="triangle"/>
            <a:tailEnd type="triangle"/>
          </a:ln>
        </p:spPr>
        <p:style>
          <a:lnRef idx="1">
            <a:schemeClr val="accent4"/>
          </a:lnRef>
          <a:fillRef idx="0">
            <a:schemeClr val="accent4"/>
          </a:fillRef>
          <a:effectRef idx="0">
            <a:schemeClr val="accent4"/>
          </a:effectRef>
          <a:fontRef idx="minor">
            <a:schemeClr val="tx1"/>
          </a:fontRef>
        </p:style>
      </p:cxnSp>
      <p:sp>
        <p:nvSpPr>
          <p:cNvPr id="8" name="textruta 7">
            <a:extLst>
              <a:ext uri="{FF2B5EF4-FFF2-40B4-BE49-F238E27FC236}">
                <a16:creationId xmlns:a16="http://schemas.microsoft.com/office/drawing/2014/main" id="{B5F79333-DA80-2D80-2FAB-6DDAF073AFA2}"/>
              </a:ext>
            </a:extLst>
          </p:cNvPr>
          <p:cNvSpPr txBox="1"/>
          <p:nvPr/>
        </p:nvSpPr>
        <p:spPr>
          <a:xfrm>
            <a:off x="3995936" y="4821238"/>
            <a:ext cx="693460" cy="369332"/>
          </a:xfrm>
          <a:prstGeom prst="rect">
            <a:avLst/>
          </a:prstGeom>
          <a:noFill/>
        </p:spPr>
        <p:txBody>
          <a:bodyPr wrap="none" rtlCol="0">
            <a:spAutoFit/>
          </a:bodyPr>
          <a:lstStyle/>
          <a:p>
            <a:r>
              <a:rPr lang="sv-SE" dirty="0"/>
              <a:t>Avtal</a:t>
            </a:r>
          </a:p>
        </p:txBody>
      </p:sp>
      <p:sp>
        <p:nvSpPr>
          <p:cNvPr id="11" name="Rectangle 12">
            <a:extLst>
              <a:ext uri="{FF2B5EF4-FFF2-40B4-BE49-F238E27FC236}">
                <a16:creationId xmlns:a16="http://schemas.microsoft.com/office/drawing/2014/main" id="{EE0125FA-67F2-EC4B-72D2-7B927C39192A}"/>
              </a:ext>
            </a:extLst>
          </p:cNvPr>
          <p:cNvSpPr>
            <a:spLocks noChangeArrowheads="1"/>
          </p:cNvSpPr>
          <p:nvPr/>
        </p:nvSpPr>
        <p:spPr bwMode="auto">
          <a:xfrm>
            <a:off x="3281746" y="6022875"/>
            <a:ext cx="1407650"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sv-SE" altLang="sv-SE" sz="1600" dirty="0" err="1"/>
              <a:t>Selfdeclaration</a:t>
            </a:r>
            <a:endParaRPr lang="sv-SE" altLang="sv-SE" sz="1800" dirty="0"/>
          </a:p>
        </p:txBody>
      </p:sp>
    </p:spTree>
    <p:extLst>
      <p:ext uri="{BB962C8B-B14F-4D97-AF65-F5344CB8AC3E}">
        <p14:creationId xmlns:p14="http://schemas.microsoft.com/office/powerpoint/2010/main" val="270207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4">
            <a:extLst>
              <a:ext uri="{FF2B5EF4-FFF2-40B4-BE49-F238E27FC236}">
                <a16:creationId xmlns:a16="http://schemas.microsoft.com/office/drawing/2014/main" id="{462226E0-4B7A-39E6-20DE-AB91FE9D60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850" y="5876925"/>
            <a:ext cx="16129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44" name="Rectangle 2">
            <a:extLst>
              <a:ext uri="{FF2B5EF4-FFF2-40B4-BE49-F238E27FC236}">
                <a16:creationId xmlns:a16="http://schemas.microsoft.com/office/drawing/2014/main" id="{B9CF1A42-86C1-E549-F58D-5064E133FC7A}"/>
              </a:ext>
            </a:extLst>
          </p:cNvPr>
          <p:cNvSpPr txBox="1">
            <a:spLocks noChangeArrowheads="1"/>
          </p:cNvSpPr>
          <p:nvPr/>
        </p:nvSpPr>
        <p:spPr bwMode="auto">
          <a:xfrm>
            <a:off x="468313" y="2603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sv-SE" altLang="sv-SE" sz="2800" dirty="0">
                <a:solidFill>
                  <a:schemeClr val="tx2"/>
                </a:solidFill>
              </a:rPr>
              <a:t>Implementation av SUTI-länk</a:t>
            </a:r>
          </a:p>
        </p:txBody>
      </p:sp>
      <p:sp>
        <p:nvSpPr>
          <p:cNvPr id="9" name="Rektangel 8">
            <a:extLst>
              <a:ext uri="{FF2B5EF4-FFF2-40B4-BE49-F238E27FC236}">
                <a16:creationId xmlns:a16="http://schemas.microsoft.com/office/drawing/2014/main" id="{3E2311A0-16F2-7BAD-DAAF-7223A7704AE0}"/>
              </a:ext>
            </a:extLst>
          </p:cNvPr>
          <p:cNvSpPr/>
          <p:nvPr/>
        </p:nvSpPr>
        <p:spPr>
          <a:xfrm>
            <a:off x="2487613" y="1955800"/>
            <a:ext cx="257175" cy="23129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v-SE" sz="1400" dirty="0" err="1">
                <a:solidFill>
                  <a:schemeClr val="tx1"/>
                </a:solidFill>
              </a:rPr>
              <a:t>client</a:t>
            </a:r>
            <a:endParaRPr lang="sv-SE" sz="1400" dirty="0">
              <a:solidFill>
                <a:schemeClr val="tx1"/>
              </a:solidFill>
            </a:endParaRPr>
          </a:p>
        </p:txBody>
      </p:sp>
      <p:sp>
        <p:nvSpPr>
          <p:cNvPr id="10" name="Rektangel 9">
            <a:extLst>
              <a:ext uri="{FF2B5EF4-FFF2-40B4-BE49-F238E27FC236}">
                <a16:creationId xmlns:a16="http://schemas.microsoft.com/office/drawing/2014/main" id="{5072A4A3-6842-3840-332D-AC9D49690C2A}"/>
              </a:ext>
            </a:extLst>
          </p:cNvPr>
          <p:cNvSpPr/>
          <p:nvPr/>
        </p:nvSpPr>
        <p:spPr>
          <a:xfrm>
            <a:off x="5997575" y="1919288"/>
            <a:ext cx="257175" cy="2314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v-SE" sz="1400" dirty="0" err="1">
                <a:solidFill>
                  <a:schemeClr val="tx1"/>
                </a:solidFill>
              </a:rPr>
              <a:t>Provider</a:t>
            </a:r>
            <a:endParaRPr lang="sv-SE" sz="1400" dirty="0">
              <a:solidFill>
                <a:schemeClr val="tx1"/>
              </a:solidFill>
            </a:endParaRPr>
          </a:p>
        </p:txBody>
      </p:sp>
      <p:pic>
        <p:nvPicPr>
          <p:cNvPr id="10247" name="Bildobjekt 6">
            <a:extLst>
              <a:ext uri="{FF2B5EF4-FFF2-40B4-BE49-F238E27FC236}">
                <a16:creationId xmlns:a16="http://schemas.microsoft.com/office/drawing/2014/main" id="{73B94CF4-0958-AAEA-BFDB-DA3A6ECF182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13563" y="3365500"/>
            <a:ext cx="1673225"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Picture 4" descr="http://www.sll.se/Exigus/444405.jpg?preset=330">
            <a:extLst>
              <a:ext uri="{FF2B5EF4-FFF2-40B4-BE49-F238E27FC236}">
                <a16:creationId xmlns:a16="http://schemas.microsoft.com/office/drawing/2014/main" id="{6890743C-CD23-F8FB-F1BE-0546762488E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5963" y="2990850"/>
            <a:ext cx="1016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9" name="Rectangle 12">
            <a:extLst>
              <a:ext uri="{FF2B5EF4-FFF2-40B4-BE49-F238E27FC236}">
                <a16:creationId xmlns:a16="http://schemas.microsoft.com/office/drawing/2014/main" id="{1CD04421-F239-6E95-C1C6-08A6ABCEC616}"/>
              </a:ext>
            </a:extLst>
          </p:cNvPr>
          <p:cNvSpPr>
            <a:spLocks noChangeArrowheads="1"/>
          </p:cNvSpPr>
          <p:nvPr/>
        </p:nvSpPr>
        <p:spPr bwMode="auto">
          <a:xfrm>
            <a:off x="711200" y="2135188"/>
            <a:ext cx="1166813"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sv-SE" altLang="sv-SE" sz="1800"/>
              <a:t>order</a:t>
            </a:r>
          </a:p>
        </p:txBody>
      </p:sp>
      <p:sp>
        <p:nvSpPr>
          <p:cNvPr id="10250" name="Rectangle 12">
            <a:extLst>
              <a:ext uri="{FF2B5EF4-FFF2-40B4-BE49-F238E27FC236}">
                <a16:creationId xmlns:a16="http://schemas.microsoft.com/office/drawing/2014/main" id="{29418A04-59D0-E062-CE92-38D1E405A094}"/>
              </a:ext>
            </a:extLst>
          </p:cNvPr>
          <p:cNvSpPr>
            <a:spLocks noChangeArrowheads="1"/>
          </p:cNvSpPr>
          <p:nvPr/>
        </p:nvSpPr>
        <p:spPr bwMode="auto">
          <a:xfrm>
            <a:off x="6826250" y="2135188"/>
            <a:ext cx="1166813"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sv-SE" altLang="sv-SE" sz="1800"/>
              <a:t>order</a:t>
            </a:r>
          </a:p>
        </p:txBody>
      </p:sp>
      <p:sp>
        <p:nvSpPr>
          <p:cNvPr id="10251" name="textruta 11">
            <a:extLst>
              <a:ext uri="{FF2B5EF4-FFF2-40B4-BE49-F238E27FC236}">
                <a16:creationId xmlns:a16="http://schemas.microsoft.com/office/drawing/2014/main" id="{9D1AABFD-CD98-EC62-2708-3B7EDCEB3C80}"/>
              </a:ext>
            </a:extLst>
          </p:cNvPr>
          <p:cNvSpPr txBox="1">
            <a:spLocks noChangeArrowheads="1"/>
          </p:cNvSpPr>
          <p:nvPr/>
        </p:nvSpPr>
        <p:spPr bwMode="auto">
          <a:xfrm>
            <a:off x="495300" y="1658938"/>
            <a:ext cx="1073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sv-SE" altLang="sv-SE" sz="1800"/>
              <a:t>Traveller</a:t>
            </a:r>
          </a:p>
        </p:txBody>
      </p:sp>
      <p:sp>
        <p:nvSpPr>
          <p:cNvPr id="10252" name="textruta 22">
            <a:extLst>
              <a:ext uri="{FF2B5EF4-FFF2-40B4-BE49-F238E27FC236}">
                <a16:creationId xmlns:a16="http://schemas.microsoft.com/office/drawing/2014/main" id="{4558CC16-38EA-EB23-5633-45DF1B1E9C73}"/>
              </a:ext>
            </a:extLst>
          </p:cNvPr>
          <p:cNvSpPr txBox="1">
            <a:spLocks noChangeArrowheads="1"/>
          </p:cNvSpPr>
          <p:nvPr/>
        </p:nvSpPr>
        <p:spPr bwMode="auto">
          <a:xfrm>
            <a:off x="7750175" y="1658938"/>
            <a:ext cx="9286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sv-SE" altLang="sv-SE" sz="1800"/>
              <a:t>Vehicle</a:t>
            </a:r>
          </a:p>
        </p:txBody>
      </p:sp>
      <p:cxnSp>
        <p:nvCxnSpPr>
          <p:cNvPr id="19" name="Rak pil 17">
            <a:extLst>
              <a:ext uri="{FF2B5EF4-FFF2-40B4-BE49-F238E27FC236}">
                <a16:creationId xmlns:a16="http://schemas.microsoft.com/office/drawing/2014/main" id="{4B166F5D-3F54-738E-A4CA-E6B2ACC101B3}"/>
              </a:ext>
            </a:extLst>
          </p:cNvPr>
          <p:cNvCxnSpPr/>
          <p:nvPr/>
        </p:nvCxnSpPr>
        <p:spPr>
          <a:xfrm>
            <a:off x="2767013" y="2689225"/>
            <a:ext cx="325755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Rak pil 18">
            <a:extLst>
              <a:ext uri="{FF2B5EF4-FFF2-40B4-BE49-F238E27FC236}">
                <a16:creationId xmlns:a16="http://schemas.microsoft.com/office/drawing/2014/main" id="{3292232E-5AF7-E7B3-19CA-C0E4CAC1D92D}"/>
              </a:ext>
            </a:extLst>
          </p:cNvPr>
          <p:cNvCxnSpPr/>
          <p:nvPr/>
        </p:nvCxnSpPr>
        <p:spPr>
          <a:xfrm flipH="1">
            <a:off x="2749550" y="2384425"/>
            <a:ext cx="325755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 name="Ellips 2">
            <a:extLst>
              <a:ext uri="{FF2B5EF4-FFF2-40B4-BE49-F238E27FC236}">
                <a16:creationId xmlns:a16="http://schemas.microsoft.com/office/drawing/2014/main" id="{F33B0E2A-AFF5-C891-A280-0388BBB254B2}"/>
              </a:ext>
            </a:extLst>
          </p:cNvPr>
          <p:cNvSpPr/>
          <p:nvPr/>
        </p:nvSpPr>
        <p:spPr>
          <a:xfrm>
            <a:off x="1878013" y="4821238"/>
            <a:ext cx="1904777" cy="1336128"/>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textruta 1">
            <a:extLst>
              <a:ext uri="{FF2B5EF4-FFF2-40B4-BE49-F238E27FC236}">
                <a16:creationId xmlns:a16="http://schemas.microsoft.com/office/drawing/2014/main" id="{565AE7C6-0C3E-81B1-D3A4-3A3A509FCD07}"/>
              </a:ext>
            </a:extLst>
          </p:cNvPr>
          <p:cNvSpPr txBox="1"/>
          <p:nvPr/>
        </p:nvSpPr>
        <p:spPr>
          <a:xfrm>
            <a:off x="2122762" y="4933230"/>
            <a:ext cx="1697901" cy="923330"/>
          </a:xfrm>
          <a:prstGeom prst="rect">
            <a:avLst/>
          </a:prstGeom>
          <a:noFill/>
        </p:spPr>
        <p:txBody>
          <a:bodyPr wrap="none" rtlCol="0">
            <a:spAutoFit/>
          </a:bodyPr>
          <a:lstStyle/>
          <a:p>
            <a:r>
              <a:rPr lang="sv-SE" dirty="0"/>
              <a:t>Vem är jag?</a:t>
            </a:r>
            <a:br>
              <a:rPr lang="sv-SE" dirty="0"/>
            </a:br>
            <a:r>
              <a:rPr lang="sv-SE" dirty="0"/>
              <a:t>Vad vill jag?</a:t>
            </a:r>
          </a:p>
          <a:p>
            <a:r>
              <a:rPr lang="sv-SE" dirty="0"/>
              <a:t>Så här gör jag!</a:t>
            </a:r>
          </a:p>
        </p:txBody>
      </p:sp>
      <p:sp>
        <p:nvSpPr>
          <p:cNvPr id="4" name="Ellips 3">
            <a:extLst>
              <a:ext uri="{FF2B5EF4-FFF2-40B4-BE49-F238E27FC236}">
                <a16:creationId xmlns:a16="http://schemas.microsoft.com/office/drawing/2014/main" id="{B1A3DA5A-045D-247D-6056-A1DAA2E7BEC6}"/>
              </a:ext>
            </a:extLst>
          </p:cNvPr>
          <p:cNvSpPr/>
          <p:nvPr/>
        </p:nvSpPr>
        <p:spPr>
          <a:xfrm>
            <a:off x="5302361" y="4821238"/>
            <a:ext cx="1904777" cy="1336128"/>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dirty="0"/>
              <a:t>Så här löser jag det!</a:t>
            </a:r>
          </a:p>
          <a:p>
            <a:pPr algn="ctr"/>
            <a:endParaRPr lang="sv-SE" dirty="0"/>
          </a:p>
        </p:txBody>
      </p:sp>
      <p:cxnSp>
        <p:nvCxnSpPr>
          <p:cNvPr id="6" name="Rak pilkoppling 5">
            <a:extLst>
              <a:ext uri="{FF2B5EF4-FFF2-40B4-BE49-F238E27FC236}">
                <a16:creationId xmlns:a16="http://schemas.microsoft.com/office/drawing/2014/main" id="{6482A072-3CDA-4A69-3C10-E3FFD1DFFEBA}"/>
              </a:ext>
            </a:extLst>
          </p:cNvPr>
          <p:cNvCxnSpPr>
            <a:stCxn id="3" idx="6"/>
            <a:endCxn id="4" idx="2"/>
          </p:cNvCxnSpPr>
          <p:nvPr/>
        </p:nvCxnSpPr>
        <p:spPr>
          <a:xfrm>
            <a:off x="3782790" y="5489302"/>
            <a:ext cx="1519571" cy="0"/>
          </a:xfrm>
          <a:prstGeom prst="straightConnector1">
            <a:avLst/>
          </a:prstGeom>
          <a:ln>
            <a:headEnd type="triangle"/>
            <a:tailEnd type="triangle"/>
          </a:ln>
        </p:spPr>
        <p:style>
          <a:lnRef idx="1">
            <a:schemeClr val="accent4"/>
          </a:lnRef>
          <a:fillRef idx="0">
            <a:schemeClr val="accent4"/>
          </a:fillRef>
          <a:effectRef idx="0">
            <a:schemeClr val="accent4"/>
          </a:effectRef>
          <a:fontRef idx="minor">
            <a:schemeClr val="tx1"/>
          </a:fontRef>
        </p:style>
      </p:cxnSp>
      <p:sp>
        <p:nvSpPr>
          <p:cNvPr id="8" name="textruta 7">
            <a:extLst>
              <a:ext uri="{FF2B5EF4-FFF2-40B4-BE49-F238E27FC236}">
                <a16:creationId xmlns:a16="http://schemas.microsoft.com/office/drawing/2014/main" id="{B5F79333-DA80-2D80-2FAB-6DDAF073AFA2}"/>
              </a:ext>
            </a:extLst>
          </p:cNvPr>
          <p:cNvSpPr txBox="1"/>
          <p:nvPr/>
        </p:nvSpPr>
        <p:spPr>
          <a:xfrm>
            <a:off x="3995936" y="4821238"/>
            <a:ext cx="693460" cy="369332"/>
          </a:xfrm>
          <a:prstGeom prst="rect">
            <a:avLst/>
          </a:prstGeom>
          <a:noFill/>
        </p:spPr>
        <p:txBody>
          <a:bodyPr wrap="none" rtlCol="0">
            <a:spAutoFit/>
          </a:bodyPr>
          <a:lstStyle/>
          <a:p>
            <a:r>
              <a:rPr lang="sv-SE" dirty="0"/>
              <a:t>Avtal</a:t>
            </a:r>
          </a:p>
        </p:txBody>
      </p:sp>
      <p:sp>
        <p:nvSpPr>
          <p:cNvPr id="11" name="Rectangle 12">
            <a:extLst>
              <a:ext uri="{FF2B5EF4-FFF2-40B4-BE49-F238E27FC236}">
                <a16:creationId xmlns:a16="http://schemas.microsoft.com/office/drawing/2014/main" id="{EE0125FA-67F2-EC4B-72D2-7B927C39192A}"/>
              </a:ext>
            </a:extLst>
          </p:cNvPr>
          <p:cNvSpPr>
            <a:spLocks noChangeArrowheads="1"/>
          </p:cNvSpPr>
          <p:nvPr/>
        </p:nvSpPr>
        <p:spPr bwMode="auto">
          <a:xfrm>
            <a:off x="3281746" y="6022875"/>
            <a:ext cx="1407650"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sv-SE" altLang="sv-SE" sz="1600" dirty="0" err="1"/>
              <a:t>Selfdeclaration</a:t>
            </a:r>
            <a:endParaRPr lang="sv-SE" altLang="sv-SE" sz="1800" dirty="0"/>
          </a:p>
        </p:txBody>
      </p:sp>
      <p:sp>
        <p:nvSpPr>
          <p:cNvPr id="5" name="Rectangle 12">
            <a:extLst>
              <a:ext uri="{FF2B5EF4-FFF2-40B4-BE49-F238E27FC236}">
                <a16:creationId xmlns:a16="http://schemas.microsoft.com/office/drawing/2014/main" id="{36A72C2F-15A3-3980-79D8-ECCF37C68254}"/>
              </a:ext>
            </a:extLst>
          </p:cNvPr>
          <p:cNvSpPr>
            <a:spLocks noChangeArrowheads="1"/>
          </p:cNvSpPr>
          <p:nvPr/>
        </p:nvSpPr>
        <p:spPr bwMode="auto">
          <a:xfrm>
            <a:off x="4783584" y="6022875"/>
            <a:ext cx="1407650"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sv-SE" altLang="sv-SE" sz="1600" dirty="0" err="1"/>
              <a:t>Linkmapping</a:t>
            </a:r>
            <a:endParaRPr lang="sv-SE" altLang="sv-SE" sz="1800" dirty="0"/>
          </a:p>
        </p:txBody>
      </p:sp>
    </p:spTree>
    <p:extLst>
      <p:ext uri="{BB962C8B-B14F-4D97-AF65-F5344CB8AC3E}">
        <p14:creationId xmlns:p14="http://schemas.microsoft.com/office/powerpoint/2010/main" val="2937319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ubrik 1">
            <a:extLst>
              <a:ext uri="{FF2B5EF4-FFF2-40B4-BE49-F238E27FC236}">
                <a16:creationId xmlns:a16="http://schemas.microsoft.com/office/drawing/2014/main" id="{A94189D4-FAE2-03C4-573E-553EE009F4E1}"/>
              </a:ext>
            </a:extLst>
          </p:cNvPr>
          <p:cNvSpPr>
            <a:spLocks noGrp="1" noChangeArrowheads="1"/>
          </p:cNvSpPr>
          <p:nvPr>
            <p:ph type="title"/>
          </p:nvPr>
        </p:nvSpPr>
        <p:spPr>
          <a:xfrm>
            <a:off x="628650" y="371475"/>
            <a:ext cx="7886700" cy="925985"/>
          </a:xfrm>
        </p:spPr>
        <p:txBody>
          <a:bodyPr/>
          <a:lstStyle/>
          <a:p>
            <a:pPr algn="ctr"/>
            <a:r>
              <a:rPr lang="sv-SE" altLang="sv-SE" dirty="0" err="1"/>
              <a:t>Linkmapping</a:t>
            </a:r>
            <a:r>
              <a:rPr lang="sv-SE" altLang="sv-SE" dirty="0"/>
              <a:t>-vad behövs?</a:t>
            </a:r>
          </a:p>
        </p:txBody>
      </p:sp>
      <p:pic>
        <p:nvPicPr>
          <p:cNvPr id="5124" name="Picture 4">
            <a:extLst>
              <a:ext uri="{FF2B5EF4-FFF2-40B4-BE49-F238E27FC236}">
                <a16:creationId xmlns:a16="http://schemas.microsoft.com/office/drawing/2014/main" id="{B310E1B7-C77D-29C5-018D-9D5FBD83B1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850" y="5876925"/>
            <a:ext cx="16129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ruta 3">
            <a:extLst>
              <a:ext uri="{FF2B5EF4-FFF2-40B4-BE49-F238E27FC236}">
                <a16:creationId xmlns:a16="http://schemas.microsoft.com/office/drawing/2014/main" id="{9F648074-86A0-0826-3DD1-96E2A4E7F6C5}"/>
              </a:ext>
            </a:extLst>
          </p:cNvPr>
          <p:cNvSpPr txBox="1"/>
          <p:nvPr/>
        </p:nvSpPr>
        <p:spPr>
          <a:xfrm>
            <a:off x="275621" y="1426184"/>
            <a:ext cx="8554550" cy="3970318"/>
          </a:xfrm>
          <a:prstGeom prst="rect">
            <a:avLst/>
          </a:prstGeom>
          <a:noFill/>
        </p:spPr>
        <p:txBody>
          <a:bodyPr wrap="square" rtlCol="0">
            <a:spAutoFit/>
          </a:bodyPr>
          <a:lstStyle/>
          <a:p>
            <a:pPr marL="285750" indent="-285750">
              <a:buFont typeface="Arial" panose="020B0604020202020204" pitchFamily="34" charset="0"/>
              <a:buChar char="•"/>
            </a:pPr>
            <a:r>
              <a:rPr lang="sv-SE" dirty="0"/>
              <a:t>Utväxling av </a:t>
            </a:r>
            <a:r>
              <a:rPr lang="sv-SE" dirty="0">
                <a:highlight>
                  <a:srgbClr val="FF0000"/>
                </a:highlight>
              </a:rPr>
              <a:t>SUTI ID </a:t>
            </a:r>
            <a:r>
              <a:rPr lang="sv-SE" dirty="0"/>
              <a:t>där då varje part skapar sitt id</a:t>
            </a:r>
          </a:p>
          <a:p>
            <a:pPr marL="285750" indent="-285750">
              <a:buFont typeface="Arial" panose="020B0604020202020204" pitchFamily="34" charset="0"/>
              <a:buChar char="•"/>
            </a:pPr>
            <a:r>
              <a:rPr lang="sv-SE" dirty="0"/>
              <a:t>Kommunikationssätt en beskrivning, även en person på andra sidan att kunna kontakta vid problem. </a:t>
            </a:r>
          </a:p>
          <a:p>
            <a:pPr marL="285750" indent="-285750">
              <a:buFont typeface="Arial" panose="020B0604020202020204" pitchFamily="34" charset="0"/>
              <a:buChar char="•"/>
            </a:pPr>
            <a:r>
              <a:rPr lang="sv-SE" dirty="0"/>
              <a:t>Telegram som stöds, plus exempelfiler</a:t>
            </a:r>
          </a:p>
          <a:p>
            <a:pPr marL="285750" indent="-285750">
              <a:buFont typeface="Arial" panose="020B0604020202020204" pitchFamily="34" charset="0"/>
              <a:buChar char="•"/>
            </a:pPr>
            <a:r>
              <a:rPr lang="sv-SE" dirty="0"/>
              <a:t>Vilka </a:t>
            </a:r>
            <a:r>
              <a:rPr lang="sv-SE" dirty="0" err="1"/>
              <a:t>src</a:t>
            </a:r>
            <a:r>
              <a:rPr lang="sv-SE" dirty="0"/>
              <a:t> som kommer förekomma i telegrammen</a:t>
            </a:r>
          </a:p>
          <a:p>
            <a:pPr marL="285750" indent="-285750">
              <a:buFont typeface="Arial" panose="020B0604020202020204" pitchFamily="34" charset="0"/>
              <a:buChar char="•"/>
            </a:pPr>
            <a:r>
              <a:rPr lang="sv-SE" dirty="0"/>
              <a:t>En lista på SUTI Attribut som kommer att användas. Även en förklaring till när attributet används</a:t>
            </a:r>
          </a:p>
          <a:p>
            <a:pPr marL="285750" indent="-285750">
              <a:buFont typeface="Arial" panose="020B0604020202020204" pitchFamily="34" charset="0"/>
              <a:buChar char="•"/>
            </a:pPr>
            <a:r>
              <a:rPr lang="sv-SE" dirty="0"/>
              <a:t>Om </a:t>
            </a:r>
            <a:r>
              <a:rPr lang="sv-SE" dirty="0" err="1"/>
              <a:t>tgm</a:t>
            </a:r>
            <a:r>
              <a:rPr lang="sv-SE" dirty="0"/>
              <a:t> 4010 ska användas, vilken information ska skickas in? Detta är viktigt för oss för att vi ska kunna ställa in fordonsutrustningen.</a:t>
            </a:r>
          </a:p>
          <a:p>
            <a:pPr marL="285750" indent="-285750">
              <a:buFont typeface="Arial" panose="020B0604020202020204" pitchFamily="34" charset="0"/>
              <a:buChar char="•"/>
            </a:pPr>
            <a:r>
              <a:rPr lang="sv-SE" dirty="0"/>
              <a:t>Skall </a:t>
            </a:r>
            <a:r>
              <a:rPr lang="sv-SE" dirty="0" err="1"/>
              <a:t>tgm</a:t>
            </a:r>
            <a:r>
              <a:rPr lang="sv-SE" dirty="0"/>
              <a:t> 4010 bekräftas av motpart, och vad för begränsningar gäller om man ej får det bekräftat (radie/tid)?</a:t>
            </a:r>
          </a:p>
          <a:p>
            <a:pPr marL="285750" indent="-285750">
              <a:buFont typeface="Arial" panose="020B0604020202020204" pitchFamily="34" charset="0"/>
              <a:buChar char="•"/>
            </a:pPr>
            <a:r>
              <a:rPr lang="sv-SE" dirty="0"/>
              <a:t>Vid avbokning, vad för regler gäller då? </a:t>
            </a:r>
          </a:p>
          <a:p>
            <a:pPr marL="285750" indent="-285750">
              <a:buFont typeface="Arial" panose="020B0604020202020204" pitchFamily="34" charset="0"/>
              <a:buChar char="•"/>
            </a:pPr>
            <a:r>
              <a:rPr lang="sv-SE" dirty="0"/>
              <a:t>Vid ändring av Order vad gäller då?</a:t>
            </a:r>
          </a:p>
          <a:p>
            <a:pPr marL="285750" indent="-285750">
              <a:buFont typeface="Arial" panose="020B0604020202020204" pitchFamily="34" charset="0"/>
              <a:buChar char="•"/>
            </a:pPr>
            <a:r>
              <a:rPr lang="sv-SE" dirty="0"/>
              <a:t>Ska koordinater skickas, och vilken logik gäller för detta då?</a:t>
            </a:r>
          </a:p>
        </p:txBody>
      </p:sp>
      <p:sp>
        <p:nvSpPr>
          <p:cNvPr id="2" name="Rectangle 12">
            <a:extLst>
              <a:ext uri="{FF2B5EF4-FFF2-40B4-BE49-F238E27FC236}">
                <a16:creationId xmlns:a16="http://schemas.microsoft.com/office/drawing/2014/main" id="{44AAA3B7-A55E-E11D-46ED-F7CC7F800A80}"/>
              </a:ext>
            </a:extLst>
          </p:cNvPr>
          <p:cNvSpPr>
            <a:spLocks noChangeArrowheads="1"/>
          </p:cNvSpPr>
          <p:nvPr/>
        </p:nvSpPr>
        <p:spPr bwMode="auto">
          <a:xfrm>
            <a:off x="827584" y="5965825"/>
            <a:ext cx="4392488"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sv-SE" altLang="sv-SE" sz="1800" dirty="0"/>
              <a:t>Det mesta skall framgå av </a:t>
            </a:r>
            <a:r>
              <a:rPr lang="sv-SE" altLang="sv-SE" sz="1800" dirty="0" err="1"/>
              <a:t>selfdeclaration</a:t>
            </a:r>
            <a:endParaRPr lang="sv-SE" altLang="sv-SE" sz="1800" dirty="0"/>
          </a:p>
        </p:txBody>
      </p:sp>
    </p:spTree>
    <p:extLst>
      <p:ext uri="{BB962C8B-B14F-4D97-AF65-F5344CB8AC3E}">
        <p14:creationId xmlns:p14="http://schemas.microsoft.com/office/powerpoint/2010/main" val="3918215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5">
            <a:extLst>
              <a:ext uri="{FF2B5EF4-FFF2-40B4-BE49-F238E27FC236}">
                <a16:creationId xmlns:a16="http://schemas.microsoft.com/office/drawing/2014/main" id="{5B5839AE-3532-AEC5-1CAB-EC6DC80E2D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850" y="5876925"/>
            <a:ext cx="16129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Bildobjekt 2">
            <a:extLst>
              <a:ext uri="{FF2B5EF4-FFF2-40B4-BE49-F238E27FC236}">
                <a16:creationId xmlns:a16="http://schemas.microsoft.com/office/drawing/2014/main" id="{B8F95F5F-E138-C1FC-40EF-3B4338143D45}"/>
              </a:ext>
            </a:extLst>
          </p:cNvPr>
          <p:cNvPicPr>
            <a:picLocks noChangeAspect="1"/>
          </p:cNvPicPr>
          <p:nvPr/>
        </p:nvPicPr>
        <p:blipFill>
          <a:blip r:embed="rId4"/>
          <a:stretch>
            <a:fillRect/>
          </a:stretch>
        </p:blipFill>
        <p:spPr>
          <a:xfrm>
            <a:off x="1619672" y="2060848"/>
            <a:ext cx="5172797" cy="3077004"/>
          </a:xfrm>
          <a:prstGeom prst="rect">
            <a:avLst/>
          </a:prstGeom>
        </p:spPr>
      </p:pic>
      <p:sp>
        <p:nvSpPr>
          <p:cNvPr id="2" name="Rubrik 1">
            <a:extLst>
              <a:ext uri="{FF2B5EF4-FFF2-40B4-BE49-F238E27FC236}">
                <a16:creationId xmlns:a16="http://schemas.microsoft.com/office/drawing/2014/main" id="{F1B1D35C-B24A-B8B0-7543-F47D92E9B1C0}"/>
              </a:ext>
            </a:extLst>
          </p:cNvPr>
          <p:cNvSpPr txBox="1">
            <a:spLocks noChangeArrowheads="1"/>
          </p:cNvSpPr>
          <p:nvPr/>
        </p:nvSpPr>
        <p:spPr bwMode="auto">
          <a:xfrm>
            <a:off x="628650" y="371475"/>
            <a:ext cx="7886700" cy="925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60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sv-SE" altLang="sv-SE" sz="4400" dirty="0" err="1"/>
              <a:t>Linkmapping</a:t>
            </a:r>
            <a:r>
              <a:rPr lang="sv-SE" altLang="sv-SE" sz="4400" dirty="0"/>
              <a:t> id-definitioner</a:t>
            </a:r>
          </a:p>
        </p:txBody>
      </p:sp>
    </p:spTree>
    <p:extLst>
      <p:ext uri="{BB962C8B-B14F-4D97-AF65-F5344CB8AC3E}">
        <p14:creationId xmlns:p14="http://schemas.microsoft.com/office/powerpoint/2010/main" val="442747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ubrik 1">
            <a:extLst>
              <a:ext uri="{FF2B5EF4-FFF2-40B4-BE49-F238E27FC236}">
                <a16:creationId xmlns:a16="http://schemas.microsoft.com/office/drawing/2014/main" id="{A94189D4-FAE2-03C4-573E-553EE009F4E1}"/>
              </a:ext>
            </a:extLst>
          </p:cNvPr>
          <p:cNvSpPr>
            <a:spLocks noGrp="1" noChangeArrowheads="1"/>
          </p:cNvSpPr>
          <p:nvPr>
            <p:ph type="title"/>
          </p:nvPr>
        </p:nvSpPr>
        <p:spPr>
          <a:xfrm>
            <a:off x="628650" y="371475"/>
            <a:ext cx="7886700" cy="925985"/>
          </a:xfrm>
        </p:spPr>
        <p:txBody>
          <a:bodyPr/>
          <a:lstStyle/>
          <a:p>
            <a:pPr algn="ctr"/>
            <a:r>
              <a:rPr lang="sv-SE" altLang="sv-SE" dirty="0" err="1"/>
              <a:t>Linkmapping</a:t>
            </a:r>
            <a:r>
              <a:rPr lang="sv-SE" altLang="sv-SE" dirty="0"/>
              <a:t> Mål</a:t>
            </a:r>
          </a:p>
        </p:txBody>
      </p:sp>
      <p:pic>
        <p:nvPicPr>
          <p:cNvPr id="5124" name="Picture 4">
            <a:extLst>
              <a:ext uri="{FF2B5EF4-FFF2-40B4-BE49-F238E27FC236}">
                <a16:creationId xmlns:a16="http://schemas.microsoft.com/office/drawing/2014/main" id="{B310E1B7-C77D-29C5-018D-9D5FBD83B1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850" y="5876925"/>
            <a:ext cx="16129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ruta 3">
            <a:extLst>
              <a:ext uri="{FF2B5EF4-FFF2-40B4-BE49-F238E27FC236}">
                <a16:creationId xmlns:a16="http://schemas.microsoft.com/office/drawing/2014/main" id="{9F648074-86A0-0826-3DD1-96E2A4E7F6C5}"/>
              </a:ext>
            </a:extLst>
          </p:cNvPr>
          <p:cNvSpPr txBox="1"/>
          <p:nvPr/>
        </p:nvSpPr>
        <p:spPr>
          <a:xfrm>
            <a:off x="275621" y="1426184"/>
            <a:ext cx="8554550" cy="3416320"/>
          </a:xfrm>
          <a:prstGeom prst="rect">
            <a:avLst/>
          </a:prstGeom>
          <a:noFill/>
        </p:spPr>
        <p:txBody>
          <a:bodyPr wrap="square" rtlCol="0">
            <a:spAutoFit/>
          </a:bodyPr>
          <a:lstStyle/>
          <a:p>
            <a:pPr marL="285750" indent="-285750">
              <a:buFont typeface="Arial" panose="020B0604020202020204" pitchFamily="34" charset="0"/>
              <a:buChar char="•"/>
            </a:pPr>
            <a:r>
              <a:rPr lang="sv-SE" dirty="0"/>
              <a:t>Åstadkomma  ett standardiserat SUTI-dokument som skall upprättas före varje ny länk</a:t>
            </a:r>
          </a:p>
          <a:p>
            <a:pPr marL="285750" indent="-285750">
              <a:buFont typeface="Arial" panose="020B0604020202020204" pitchFamily="34" charset="0"/>
              <a:buChar char="•"/>
            </a:pPr>
            <a:r>
              <a:rPr lang="sv-SE" dirty="0"/>
              <a:t>Skall gälla varje länk med sina unika SUTI-id (</a:t>
            </a:r>
            <a:r>
              <a:rPr lang="sv-SE" dirty="0" err="1"/>
              <a:t>orgSender-orgReceiver</a:t>
            </a:r>
            <a:r>
              <a:rPr lang="sv-SE" dirty="0"/>
              <a:t>)</a:t>
            </a:r>
          </a:p>
          <a:p>
            <a:pPr marL="285750" indent="-285750">
              <a:buFont typeface="Arial" panose="020B0604020202020204" pitchFamily="34" charset="0"/>
              <a:buChar char="•"/>
            </a:pPr>
            <a:r>
              <a:rPr lang="sv-SE" dirty="0" err="1"/>
              <a:t>Clientens</a:t>
            </a:r>
            <a:r>
              <a:rPr lang="sv-SE" dirty="0"/>
              <a:t> ansvar att den blir upprättad och upprätta sin del av dokumentet</a:t>
            </a:r>
          </a:p>
          <a:p>
            <a:pPr marL="285750" indent="-285750">
              <a:buFont typeface="Arial" panose="020B0604020202020204" pitchFamily="34" charset="0"/>
              <a:buChar char="•"/>
            </a:pPr>
            <a:r>
              <a:rPr lang="sv-SE" dirty="0" err="1"/>
              <a:t>Providers</a:t>
            </a:r>
            <a:r>
              <a:rPr lang="sv-SE" dirty="0"/>
              <a:t> skyldighet</a:t>
            </a:r>
          </a:p>
          <a:p>
            <a:pPr marL="742950" lvl="1" indent="-285750">
              <a:buFont typeface="Arial" panose="020B0604020202020204" pitchFamily="34" charset="0"/>
              <a:buChar char="•"/>
            </a:pPr>
            <a:r>
              <a:rPr lang="sv-SE" dirty="0"/>
              <a:t>att ha studerat </a:t>
            </a:r>
            <a:r>
              <a:rPr lang="sv-SE" dirty="0" err="1"/>
              <a:t>selfdeclation</a:t>
            </a:r>
            <a:r>
              <a:rPr lang="sv-SE" dirty="0"/>
              <a:t>, </a:t>
            </a:r>
          </a:p>
          <a:p>
            <a:pPr marL="742950" lvl="1" indent="-285750">
              <a:buFont typeface="Arial" panose="020B0604020202020204" pitchFamily="34" charset="0"/>
              <a:buChar char="•"/>
            </a:pPr>
            <a:r>
              <a:rPr lang="sv-SE" dirty="0"/>
              <a:t>efterfråga det som man upplever saknas</a:t>
            </a:r>
          </a:p>
          <a:p>
            <a:pPr marL="742950" lvl="1" indent="-285750">
              <a:buFont typeface="Arial" panose="020B0604020202020204" pitchFamily="34" charset="0"/>
              <a:buChar char="•"/>
            </a:pPr>
            <a:r>
              <a:rPr lang="sv-SE" dirty="0"/>
              <a:t>ifylla sin del</a:t>
            </a:r>
          </a:p>
          <a:p>
            <a:pPr marL="285750" indent="-285750">
              <a:buFont typeface="Arial" panose="020B0604020202020204" pitchFamily="34" charset="0"/>
              <a:buChar char="•"/>
            </a:pPr>
            <a:r>
              <a:rPr lang="sv-SE" dirty="0"/>
              <a:t>Gemensam uppgift att granska och godkänna</a:t>
            </a:r>
          </a:p>
          <a:p>
            <a:pPr marL="285750" indent="-285750">
              <a:buFont typeface="Arial" panose="020B0604020202020204" pitchFamily="34" charset="0"/>
              <a:buChar char="•"/>
            </a:pPr>
            <a:r>
              <a:rPr lang="sv-SE" dirty="0"/>
              <a:t>Sannolikt blir dessa till viss del anpassade efter respektive system hos </a:t>
            </a:r>
            <a:r>
              <a:rPr lang="sv-SE" dirty="0" err="1"/>
              <a:t>Client</a:t>
            </a:r>
            <a:r>
              <a:rPr lang="sv-SE" dirty="0"/>
              <a:t> och </a:t>
            </a:r>
            <a:r>
              <a:rPr lang="sv-SE" dirty="0" err="1"/>
              <a:t>Provider</a:t>
            </a:r>
            <a:endParaRPr lang="sv-SE" dirty="0"/>
          </a:p>
          <a:p>
            <a:pPr marL="285750" indent="-285750">
              <a:buFont typeface="Arial" panose="020B0604020202020204" pitchFamily="34" charset="0"/>
              <a:buChar char="•"/>
            </a:pPr>
            <a:r>
              <a:rPr lang="sv-SE" dirty="0"/>
              <a:t>Levande dokument. Behov av justering kan påkallas av båda parter.</a:t>
            </a:r>
          </a:p>
        </p:txBody>
      </p:sp>
    </p:spTree>
    <p:extLst>
      <p:ext uri="{BB962C8B-B14F-4D97-AF65-F5344CB8AC3E}">
        <p14:creationId xmlns:p14="http://schemas.microsoft.com/office/powerpoint/2010/main" val="2748049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andardformgivning">
  <a:themeElements>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formgivning">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formgivn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formgivn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formgivn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formgivn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formgivn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formgivn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formgivn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formgivn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formgivn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formgivn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formgivn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9743</TotalTime>
  <Words>1761</Words>
  <Application>Microsoft Office PowerPoint</Application>
  <PresentationFormat>Bildspel på skärmen (4:3)</PresentationFormat>
  <Paragraphs>387</Paragraphs>
  <Slides>32</Slides>
  <Notes>15</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32</vt:i4>
      </vt:variant>
    </vt:vector>
  </HeadingPairs>
  <TitlesOfParts>
    <vt:vector size="36" baseType="lpstr">
      <vt:lpstr>Arial</vt:lpstr>
      <vt:lpstr>Calibri</vt:lpstr>
      <vt:lpstr>Courier New</vt:lpstr>
      <vt:lpstr>Standardformgivning</vt:lpstr>
      <vt:lpstr>Vårseminarium 2024-03-20 Välkomna!</vt:lpstr>
      <vt:lpstr>Agenda</vt:lpstr>
      <vt:lpstr>PowerPoint-presentation</vt:lpstr>
      <vt:lpstr>PowerPoint-presentation</vt:lpstr>
      <vt:lpstr>PowerPoint-presentation</vt:lpstr>
      <vt:lpstr>PowerPoint-presentation</vt:lpstr>
      <vt:lpstr>Linkmapping-vad behövs?</vt:lpstr>
      <vt:lpstr>PowerPoint-presentation</vt:lpstr>
      <vt:lpstr>Linkmapping Mål</vt:lpstr>
      <vt:lpstr>Linkmapping Mål</vt:lpstr>
      <vt:lpstr>Linkmapping Vad?</vt:lpstr>
      <vt:lpstr>Administrativ info</vt:lpstr>
      <vt:lpstr>PowerPoint-presentation</vt:lpstr>
      <vt:lpstr>Resursbeskrivningar</vt:lpstr>
      <vt:lpstr>Resource(vehicle, driver)</vt:lpstr>
      <vt:lpstr>Processbeskrivningar</vt:lpstr>
      <vt:lpstr>PowerPoint-presentation</vt:lpstr>
      <vt:lpstr>PowerPoint-presentation</vt:lpstr>
      <vt:lpstr>PowerPoint-presentation</vt:lpstr>
      <vt:lpstr>PowerPoint-presentation</vt:lpstr>
      <vt:lpstr>PowerPoint-presentation</vt:lpstr>
      <vt:lpstr>PowerPoint-presentation</vt:lpstr>
      <vt:lpstr>PowerPoint-presentation</vt:lpstr>
      <vt:lpstr>Vet ni vad detta är?</vt:lpstr>
      <vt:lpstr>Vad var tanken?</vt:lpstr>
      <vt:lpstr>Vad var tanken?</vt:lpstr>
      <vt:lpstr>Orsakskod i Msg4010</vt:lpstr>
      <vt:lpstr>Orsakskod i Msg4010</vt:lpstr>
      <vt:lpstr>Orsakskod i Msg4010</vt:lpstr>
      <vt:lpstr>Orsakskod i Msg4010</vt:lpstr>
      <vt:lpstr>Orsakskod i Msg4010</vt:lpstr>
      <vt:lpstr>Orsakskod i Msg4010</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 förändra SUTI</dc:title>
  <dc:creator>pop</dc:creator>
  <cp:lastModifiedBy>Peråke Persson</cp:lastModifiedBy>
  <cp:revision>231</cp:revision>
  <dcterms:created xsi:type="dcterms:W3CDTF">2014-09-23T18:51:50Z</dcterms:created>
  <dcterms:modified xsi:type="dcterms:W3CDTF">2024-03-20T09:40:05Z</dcterms:modified>
</cp:coreProperties>
</file>