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353" r:id="rId4"/>
    <p:sldId id="355" r:id="rId5"/>
    <p:sldId id="346" r:id="rId6"/>
    <p:sldId id="347" r:id="rId7"/>
    <p:sldId id="348" r:id="rId8"/>
    <p:sldId id="349" r:id="rId9"/>
    <p:sldId id="350" r:id="rId10"/>
    <p:sldId id="354" r:id="rId11"/>
    <p:sldId id="352" r:id="rId12"/>
    <p:sldId id="306" r:id="rId13"/>
    <p:sldId id="307" r:id="rId14"/>
    <p:sldId id="308" r:id="rId15"/>
    <p:sldId id="309" r:id="rId16"/>
    <p:sldId id="310" r:id="rId17"/>
    <p:sldId id="311" r:id="rId18"/>
    <p:sldId id="304" r:id="rId19"/>
    <p:sldId id="275" r:id="rId20"/>
    <p:sldId id="358" r:id="rId21"/>
    <p:sldId id="356" r:id="rId22"/>
    <p:sldId id="359" r:id="rId23"/>
    <p:sldId id="360" r:id="rId24"/>
    <p:sldId id="361" r:id="rId25"/>
    <p:sldId id="272" r:id="rId26"/>
    <p:sldId id="362" r:id="rId27"/>
    <p:sldId id="363" r:id="rId28"/>
    <p:sldId id="364" r:id="rId29"/>
    <p:sldId id="365" r:id="rId30"/>
    <p:sldId id="366" r:id="rId31"/>
    <p:sldId id="367" r:id="rId32"/>
  </p:sldIdLst>
  <p:sldSz cx="9144000" cy="6858000" type="screen4x3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5553" autoAdjust="0"/>
  </p:normalViewPr>
  <p:slideViewPr>
    <p:cSldViewPr>
      <p:cViewPr varScale="1">
        <p:scale>
          <a:sx n="63" d="100"/>
          <a:sy n="63" d="100"/>
        </p:scale>
        <p:origin x="2054" y="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råke Persson" userId="bf009592b77441f7" providerId="LiveId" clId="{A1BBE386-04C1-4931-9FD0-AF04FACF927E}"/>
    <pc:docChg chg="modSld">
      <pc:chgData name="Peråke Persson" userId="bf009592b77441f7" providerId="LiveId" clId="{A1BBE386-04C1-4931-9FD0-AF04FACF927E}" dt="2024-03-18T09:14:36.983" v="279" actId="20577"/>
      <pc:docMkLst>
        <pc:docMk/>
      </pc:docMkLst>
      <pc:sldChg chg="modSp mod">
        <pc:chgData name="Peråke Persson" userId="bf009592b77441f7" providerId="LiveId" clId="{A1BBE386-04C1-4931-9FD0-AF04FACF927E}" dt="2024-03-18T09:06:12.697" v="3" actId="20577"/>
        <pc:sldMkLst>
          <pc:docMk/>
          <pc:sldMk cId="0" sldId="256"/>
        </pc:sldMkLst>
        <pc:spChg chg="mod">
          <ac:chgData name="Peråke Persson" userId="bf009592b77441f7" providerId="LiveId" clId="{A1BBE386-04C1-4931-9FD0-AF04FACF927E}" dt="2024-03-18T09:06:12.697" v="3" actId="20577"/>
          <ac:spMkLst>
            <pc:docMk/>
            <pc:sldMk cId="0" sldId="256"/>
            <ac:spMk id="3074" creationId="{9AFBD6B6-B109-D513-0F85-D7E9B3E9A69D}"/>
          </ac:spMkLst>
        </pc:spChg>
      </pc:sldChg>
      <pc:sldChg chg="modSp mod">
        <pc:chgData name="Peråke Persson" userId="bf009592b77441f7" providerId="LiveId" clId="{A1BBE386-04C1-4931-9FD0-AF04FACF927E}" dt="2024-03-18T09:14:36.983" v="279" actId="20577"/>
        <pc:sldMkLst>
          <pc:docMk/>
          <pc:sldMk cId="0" sldId="257"/>
        </pc:sldMkLst>
        <pc:spChg chg="mod">
          <ac:chgData name="Peråke Persson" userId="bf009592b77441f7" providerId="LiveId" clId="{A1BBE386-04C1-4931-9FD0-AF04FACF927E}" dt="2024-03-18T09:14:36.983" v="279" actId="20577"/>
          <ac:spMkLst>
            <pc:docMk/>
            <pc:sldMk cId="0" sldId="257"/>
            <ac:spMk id="4100" creationId="{2291796F-2339-E7AC-7C95-BDF48FF4322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8FC8989C-3F64-3AB9-D479-5A04F753BAD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D7CA322-A1FF-4948-52C1-67A305037D0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90E5040-D69F-4D67-A95C-60E9E9620295}" type="datetimeFigureOut">
              <a:rPr lang="sv-SE"/>
              <a:pPr>
                <a:defRPr/>
              </a:pPr>
              <a:t>2025-03-27</a:t>
            </a:fld>
            <a:endParaRPr lang="sv-SE"/>
          </a:p>
        </p:txBody>
      </p:sp>
      <p:sp>
        <p:nvSpPr>
          <p:cNvPr id="4" name="Platshållare för bildobjekt 3">
            <a:extLst>
              <a:ext uri="{FF2B5EF4-FFF2-40B4-BE49-F238E27FC236}">
                <a16:creationId xmlns:a16="http://schemas.microsoft.com/office/drawing/2014/main" id="{8B89AA54-8280-B4CA-0003-5AD69264D7A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>
            <a:extLst>
              <a:ext uri="{FF2B5EF4-FFF2-40B4-BE49-F238E27FC236}">
                <a16:creationId xmlns:a16="http://schemas.microsoft.com/office/drawing/2014/main" id="{6BBFA090-560D-8A27-2DFE-23FE099724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4CAB43A-2F8F-71B1-CAC9-3356806F491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E71FF17-7FEF-BD3D-08D2-0572E3C546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E47CD78-26BB-47EE-ABC7-02BD471A853B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0893D5-9627-705D-A9D2-D1BB5F3051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851C20-C978-27F7-E9A3-4870E4116F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7BADCF-9D38-37CE-E060-375EF53E81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EC582-C8C2-4E35-9ED2-A9058893089C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095236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E1F24B-89A6-3E1A-195C-8DC9BC9B95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91AF53-4D7D-1E4E-8028-C3924DC7BC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D338BC-D74D-5518-C9A3-0147C98EB8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A3500-EAA3-41B9-A11F-FEE118EC2EC0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506879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5C2841-4F58-7056-A6E2-5B33D4AD13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7AF915-AA38-19C0-822B-85D2FA7A1B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07419E7-DE43-CCE5-89DA-AC24C71185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45119-8B20-41E9-A080-8059B53C23D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93585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A3E512-C4C5-7E2A-15B4-38829705CB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F460A9-C558-1DE1-03CA-C93DA40489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602780-7CA4-C6E6-5FFE-639C119875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848F4-A296-44ED-AE28-16005F0BDFEB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094666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D813E3-8A13-A8C0-FD37-527F795EE6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2BA3E4-6702-53C4-5954-00D06A899D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21CBFF-FC3C-EDAD-BC92-46E075A634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54E6A-7516-443C-93CC-09879E01BCD0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065415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629E0F-3EC7-7B96-F610-3267E279FC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A68A1A-5B43-E711-3C1A-B279E2D324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D5A2EE-1131-AC6D-64CC-A89E9A739C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8A8CA-7A0F-4258-A1E2-37E43BBF8AD2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74960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7EA6491-71F9-EA02-C7F7-36F2BFC2E1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3D4D04B-4AFC-C396-9F31-2386B22793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D82C60C-9901-A44E-7EBF-70ABEAF5DA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2238F-28E2-4DDC-9795-6E3A77B8E985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130242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C147608-546D-6303-7367-A9E543F13C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196A706-EAFC-1AE0-C3A5-12415740A7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1EBEC29-2C0F-D0DA-DC16-88074812BF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CD4F4-FABA-4DC5-A788-6FFCD34949E8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8193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9419A8D-F004-E5DF-04E3-3F89808EB4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BCF6812-5C47-5EE0-6844-738B63EE3A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49570E8-2F60-D78C-A67C-FC639EC979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4A26A-FA95-4B65-A931-DA1145F8FB42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281409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3D5F24-1EF8-6638-D4D7-3CAD567B74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46033B-6BED-ED35-6AF5-37A677D82F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CD667D-72A8-E519-67D3-10ED5B5873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B0761-3EE1-4916-B9B5-427971320E75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880736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1CA008-3933-97FC-C5D7-9B2A4F1167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977EC0-B5A9-716A-EC05-700C108312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5F532C-5FEC-5D1E-A6BC-1E20450BD0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4F592-2A7E-456C-8F6C-687B0F3CB95B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706538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946E043-32AB-24CE-C986-935F04502D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061E39B-6359-4128-B5B1-D4558E9F50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EAFC531-26B7-471F-7112-37958DA33EA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8370EB4-5CBC-2944-85AC-1D32873042A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0446826-6547-7CF6-0D4C-263D01CB414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5708132-7AAE-4242-944A-02DAF33865DC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8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AFBD6B6-B109-D513-0F85-D7E9B3E9A69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sv-SE" altLang="sv-SE" sz="4400" dirty="0"/>
              <a:t>Vårseminarium</a:t>
            </a:r>
            <a:br>
              <a:rPr lang="sv-SE" altLang="sv-SE" sz="4400" dirty="0"/>
            </a:br>
            <a:r>
              <a:rPr lang="sv-SE" altLang="sv-SE" sz="4400" dirty="0"/>
              <a:t>2025-03-27</a:t>
            </a:r>
            <a:br>
              <a:rPr lang="sv-SE" altLang="sv-SE" sz="4400" dirty="0"/>
            </a:br>
            <a:r>
              <a:rPr lang="sv-SE" altLang="sv-SE" sz="4400" dirty="0"/>
              <a:t>Välkomna!</a:t>
            </a:r>
          </a:p>
        </p:txBody>
      </p:sp>
      <p:pic>
        <p:nvPicPr>
          <p:cNvPr id="3075" name="Picture 4">
            <a:extLst>
              <a:ext uri="{FF2B5EF4-FFF2-40B4-BE49-F238E27FC236}">
                <a16:creationId xmlns:a16="http://schemas.microsoft.com/office/drawing/2014/main" id="{0A67C42D-3525-1DB7-0E82-71BFE23363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3933825"/>
            <a:ext cx="363855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5">
            <a:extLst>
              <a:ext uri="{FF2B5EF4-FFF2-40B4-BE49-F238E27FC236}">
                <a16:creationId xmlns:a16="http://schemas.microsoft.com/office/drawing/2014/main" id="{E68C6442-8D22-5F73-8DFF-E99CC09582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876925"/>
            <a:ext cx="161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9E3867-9B5F-FB9B-79B6-BC396FC98A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>
            <a:extLst>
              <a:ext uri="{FF2B5EF4-FFF2-40B4-BE49-F238E27FC236}">
                <a16:creationId xmlns:a16="http://schemas.microsoft.com/office/drawing/2014/main" id="{DEB781D7-485D-952B-F451-6FB94C0CAF95}"/>
              </a:ext>
            </a:extLst>
          </p:cNvPr>
          <p:cNvSpPr txBox="1"/>
          <p:nvPr/>
        </p:nvSpPr>
        <p:spPr>
          <a:xfrm>
            <a:off x="6730022" y="4178853"/>
            <a:ext cx="785719" cy="3693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dirty="0" err="1">
                <a:solidFill>
                  <a:schemeClr val="tx1"/>
                </a:solidFill>
              </a:rPr>
              <a:t>App</a:t>
            </a:r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10243" name="Picture 4">
            <a:extLst>
              <a:ext uri="{FF2B5EF4-FFF2-40B4-BE49-F238E27FC236}">
                <a16:creationId xmlns:a16="http://schemas.microsoft.com/office/drawing/2014/main" id="{16794EC9-4F1B-5224-DC7A-677168756D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876925"/>
            <a:ext cx="161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4" name="Rectangle 2">
            <a:extLst>
              <a:ext uri="{FF2B5EF4-FFF2-40B4-BE49-F238E27FC236}">
                <a16:creationId xmlns:a16="http://schemas.microsoft.com/office/drawing/2014/main" id="{C64B16D0-C2F9-71E7-59BD-386D76613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072" y="44109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2800" dirty="0" err="1">
                <a:solidFill>
                  <a:schemeClr val="tx2"/>
                </a:solidFill>
              </a:rPr>
              <a:t>GeSys</a:t>
            </a:r>
            <a:r>
              <a:rPr lang="sv-SE" altLang="sv-SE" sz="2800" dirty="0">
                <a:solidFill>
                  <a:schemeClr val="tx2"/>
                </a:solidFill>
              </a:rPr>
              <a:t> och SUTI – Möjlighet 4 (forts)</a:t>
            </a:r>
            <a:br>
              <a:rPr lang="sv-SE" altLang="sv-SE" sz="2800" dirty="0">
                <a:solidFill>
                  <a:schemeClr val="tx2"/>
                </a:solidFill>
              </a:rPr>
            </a:br>
            <a:r>
              <a:rPr lang="sv-SE" altLang="sv-SE" sz="2800" dirty="0">
                <a:solidFill>
                  <a:schemeClr val="tx2"/>
                </a:solidFill>
              </a:rPr>
              <a:t>Existerande SUTI-kommunikation behålles</a:t>
            </a:r>
            <a:br>
              <a:rPr lang="sv-SE" altLang="sv-SE" sz="2800" dirty="0">
                <a:solidFill>
                  <a:schemeClr val="tx2"/>
                </a:solidFill>
              </a:rPr>
            </a:br>
            <a:r>
              <a:rPr lang="sv-SE" altLang="sv-SE" sz="2800" dirty="0">
                <a:solidFill>
                  <a:schemeClr val="tx2"/>
                </a:solidFill>
              </a:rPr>
              <a:t>Planeringssystemet kompletteras med </a:t>
            </a:r>
            <a:r>
              <a:rPr lang="sv-SE" altLang="sv-SE" sz="2800" dirty="0" err="1">
                <a:solidFill>
                  <a:schemeClr val="tx2"/>
                </a:solidFill>
              </a:rPr>
              <a:t>App</a:t>
            </a:r>
            <a:endParaRPr lang="sv-SE" altLang="sv-SE" sz="2800" dirty="0">
              <a:solidFill>
                <a:schemeClr val="tx2"/>
              </a:solidFill>
            </a:endParaRPr>
          </a:p>
        </p:txBody>
      </p:sp>
      <p:pic>
        <p:nvPicPr>
          <p:cNvPr id="10247" name="Bildobjekt 6">
            <a:extLst>
              <a:ext uri="{FF2B5EF4-FFF2-40B4-BE49-F238E27FC236}">
                <a16:creationId xmlns:a16="http://schemas.microsoft.com/office/drawing/2014/main" id="{6FF12A45-006B-7268-7B5E-BFA4E09731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1000" y="3445951"/>
            <a:ext cx="1008112" cy="519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0D5F6CFE-1381-A26C-093E-BC99A89063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6940278" y="4863673"/>
            <a:ext cx="1061444" cy="822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679E8AAA-45A4-8589-1708-C3DD36514F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6144479" y="4673364"/>
            <a:ext cx="1008112" cy="1067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81B1379A-6000-8FC3-65F7-BED7D40FCF5D}"/>
              </a:ext>
            </a:extLst>
          </p:cNvPr>
          <p:cNvSpPr txBox="1"/>
          <p:nvPr/>
        </p:nvSpPr>
        <p:spPr>
          <a:xfrm>
            <a:off x="4521151" y="2766178"/>
            <a:ext cx="1544077" cy="64633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sv-SE" dirty="0" err="1">
                <a:solidFill>
                  <a:schemeClr val="tx1"/>
                </a:solidFill>
              </a:rPr>
              <a:t>Backend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servar </a:t>
            </a:r>
            <a:r>
              <a:rPr lang="sv-SE" dirty="0" err="1">
                <a:solidFill>
                  <a:schemeClr val="tx1"/>
                </a:solidFill>
              </a:rPr>
              <a:t>Appen</a:t>
            </a:r>
            <a:endParaRPr lang="sv-SE" dirty="0">
              <a:solidFill>
                <a:schemeClr val="tx1"/>
              </a:solidFill>
            </a:endParaRPr>
          </a:p>
        </p:txBody>
      </p:sp>
      <p:cxnSp>
        <p:nvCxnSpPr>
          <p:cNvPr id="10" name="Rak pilkoppling 9">
            <a:extLst>
              <a:ext uri="{FF2B5EF4-FFF2-40B4-BE49-F238E27FC236}">
                <a16:creationId xmlns:a16="http://schemas.microsoft.com/office/drawing/2014/main" id="{C695AC00-9BF0-3390-D0CC-DEB9F5A9CB8D}"/>
              </a:ext>
            </a:extLst>
          </p:cNvPr>
          <p:cNvCxnSpPr>
            <a:stCxn id="8" idx="3"/>
            <a:endCxn id="6" idx="1"/>
          </p:cNvCxnSpPr>
          <p:nvPr/>
        </p:nvCxnSpPr>
        <p:spPr>
          <a:xfrm>
            <a:off x="6065228" y="3089344"/>
            <a:ext cx="664794" cy="127417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ruta 3">
            <a:extLst>
              <a:ext uri="{FF2B5EF4-FFF2-40B4-BE49-F238E27FC236}">
                <a16:creationId xmlns:a16="http://schemas.microsoft.com/office/drawing/2014/main" id="{0992FFF2-C3BE-6F5A-48B3-1BE60D3C4E86}"/>
              </a:ext>
            </a:extLst>
          </p:cNvPr>
          <p:cNvSpPr txBox="1"/>
          <p:nvPr/>
        </p:nvSpPr>
        <p:spPr>
          <a:xfrm>
            <a:off x="1259633" y="2321883"/>
            <a:ext cx="2005677" cy="64633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Planeringssystem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 err="1">
                <a:solidFill>
                  <a:schemeClr val="tx1"/>
                </a:solidFill>
              </a:rPr>
              <a:t>Client</a:t>
            </a:r>
            <a:endParaRPr lang="sv-SE" dirty="0">
              <a:solidFill>
                <a:schemeClr val="tx1"/>
              </a:solidFill>
            </a:endParaRPr>
          </a:p>
        </p:txBody>
      </p:sp>
      <p:cxnSp>
        <p:nvCxnSpPr>
          <p:cNvPr id="7" name="Rak pilkoppling 6">
            <a:extLst>
              <a:ext uri="{FF2B5EF4-FFF2-40B4-BE49-F238E27FC236}">
                <a16:creationId xmlns:a16="http://schemas.microsoft.com/office/drawing/2014/main" id="{8BC91702-6BDE-2485-4CE7-D328337CF828}"/>
              </a:ext>
            </a:extLst>
          </p:cNvPr>
          <p:cNvCxnSpPr>
            <a:stCxn id="4" idx="3"/>
            <a:endCxn id="8" idx="1"/>
          </p:cNvCxnSpPr>
          <p:nvPr/>
        </p:nvCxnSpPr>
        <p:spPr>
          <a:xfrm>
            <a:off x="3265310" y="2645049"/>
            <a:ext cx="1255841" cy="44429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ruta 13">
            <a:extLst>
              <a:ext uri="{FF2B5EF4-FFF2-40B4-BE49-F238E27FC236}">
                <a16:creationId xmlns:a16="http://schemas.microsoft.com/office/drawing/2014/main" id="{67239389-F66D-D21B-F129-5A48A601E37C}"/>
              </a:ext>
            </a:extLst>
          </p:cNvPr>
          <p:cNvSpPr txBox="1"/>
          <p:nvPr/>
        </p:nvSpPr>
        <p:spPr>
          <a:xfrm>
            <a:off x="6314491" y="2138637"/>
            <a:ext cx="1774846" cy="3693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sv-SE" dirty="0" err="1">
                <a:solidFill>
                  <a:schemeClr val="tx1"/>
                </a:solidFill>
              </a:rPr>
              <a:t>Providersystem</a:t>
            </a:r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1028" name="Picture 4" descr="Halda M2 taxameter 2023 - Hyra din taxameter!">
            <a:extLst>
              <a:ext uri="{FF2B5EF4-FFF2-40B4-BE49-F238E27FC236}">
                <a16:creationId xmlns:a16="http://schemas.microsoft.com/office/drawing/2014/main" id="{314DC217-13F7-3F27-85E4-53B2D8B807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5876" y="3067812"/>
            <a:ext cx="1138413" cy="683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Rak pilkoppling 17">
            <a:extLst>
              <a:ext uri="{FF2B5EF4-FFF2-40B4-BE49-F238E27FC236}">
                <a16:creationId xmlns:a16="http://schemas.microsoft.com/office/drawing/2014/main" id="{4B28B69F-92A8-C25C-C9F0-0B66D63B0084}"/>
              </a:ext>
            </a:extLst>
          </p:cNvPr>
          <p:cNvCxnSpPr>
            <a:cxnSpLocks/>
            <a:stCxn id="4" idx="3"/>
            <a:endCxn id="14" idx="1"/>
          </p:cNvCxnSpPr>
          <p:nvPr/>
        </p:nvCxnSpPr>
        <p:spPr>
          <a:xfrm flipV="1">
            <a:off x="3265310" y="2323303"/>
            <a:ext cx="3049181" cy="32174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pilkoppling 19">
            <a:extLst>
              <a:ext uri="{FF2B5EF4-FFF2-40B4-BE49-F238E27FC236}">
                <a16:creationId xmlns:a16="http://schemas.microsoft.com/office/drawing/2014/main" id="{45460C23-2C3C-9074-1420-1828946AA325}"/>
              </a:ext>
            </a:extLst>
          </p:cNvPr>
          <p:cNvCxnSpPr>
            <a:stCxn id="14" idx="2"/>
            <a:endCxn id="1028" idx="0"/>
          </p:cNvCxnSpPr>
          <p:nvPr/>
        </p:nvCxnSpPr>
        <p:spPr>
          <a:xfrm flipH="1">
            <a:off x="7055083" y="2507969"/>
            <a:ext cx="146831" cy="55984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ruta 18">
            <a:extLst>
              <a:ext uri="{FF2B5EF4-FFF2-40B4-BE49-F238E27FC236}">
                <a16:creationId xmlns:a16="http://schemas.microsoft.com/office/drawing/2014/main" id="{93877E21-A817-1016-ADC4-CC28DBE24EB6}"/>
              </a:ext>
            </a:extLst>
          </p:cNvPr>
          <p:cNvSpPr txBox="1"/>
          <p:nvPr/>
        </p:nvSpPr>
        <p:spPr>
          <a:xfrm>
            <a:off x="4572000" y="3429000"/>
            <a:ext cx="1479892" cy="3693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Biljettsystem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180DDDAB-6566-A383-5906-ECA542EB54DC}"/>
              </a:ext>
            </a:extLst>
          </p:cNvPr>
          <p:cNvSpPr txBox="1"/>
          <p:nvPr/>
        </p:nvSpPr>
        <p:spPr>
          <a:xfrm>
            <a:off x="611560" y="3965003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SUTI kan också ha en roll i dessa kontroller och vi kan upprätta </a:t>
            </a:r>
            <a:r>
              <a:rPr lang="sv-SE" dirty="0" err="1"/>
              <a:t>Use</a:t>
            </a:r>
            <a:r>
              <a:rPr lang="sv-SE" dirty="0"/>
              <a:t> Cases för detta.</a:t>
            </a:r>
          </a:p>
        </p:txBody>
      </p:sp>
      <p:cxnSp>
        <p:nvCxnSpPr>
          <p:cNvPr id="5" name="Rak pilkoppling 4">
            <a:extLst>
              <a:ext uri="{FF2B5EF4-FFF2-40B4-BE49-F238E27FC236}">
                <a16:creationId xmlns:a16="http://schemas.microsoft.com/office/drawing/2014/main" id="{C02DDAD1-B1E9-B472-0847-721699DC89F8}"/>
              </a:ext>
            </a:extLst>
          </p:cNvPr>
          <p:cNvCxnSpPr>
            <a:stCxn id="8" idx="3"/>
            <a:endCxn id="14" idx="2"/>
          </p:cNvCxnSpPr>
          <p:nvPr/>
        </p:nvCxnSpPr>
        <p:spPr>
          <a:xfrm flipV="1">
            <a:off x="6065228" y="2507969"/>
            <a:ext cx="1136686" cy="58137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ruta 8">
            <a:extLst>
              <a:ext uri="{FF2B5EF4-FFF2-40B4-BE49-F238E27FC236}">
                <a16:creationId xmlns:a16="http://schemas.microsoft.com/office/drawing/2014/main" id="{0D837DE1-B8E7-3A56-D528-D882BC94EB72}"/>
              </a:ext>
            </a:extLst>
          </p:cNvPr>
          <p:cNvSpPr txBox="1"/>
          <p:nvPr/>
        </p:nvSpPr>
        <p:spPr>
          <a:xfrm>
            <a:off x="5743007" y="5931165"/>
            <a:ext cx="1402948" cy="64633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System för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fordonsdata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880AE14D-83DF-D47D-CED3-EF25E8A4AEAD}"/>
              </a:ext>
            </a:extLst>
          </p:cNvPr>
          <p:cNvSpPr txBox="1"/>
          <p:nvPr/>
        </p:nvSpPr>
        <p:spPr>
          <a:xfrm>
            <a:off x="6375400" y="267553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?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0B02C61F-179F-154B-E9BF-C16031A14850}"/>
              </a:ext>
            </a:extLst>
          </p:cNvPr>
          <p:cNvSpPr txBox="1"/>
          <p:nvPr/>
        </p:nvSpPr>
        <p:spPr>
          <a:xfrm>
            <a:off x="3469819" y="2782129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SUTI?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2F798FF7-9E20-735C-64A4-8B6A1233D6F0}"/>
              </a:ext>
            </a:extLst>
          </p:cNvPr>
          <p:cNvSpPr txBox="1"/>
          <p:nvPr/>
        </p:nvSpPr>
        <p:spPr>
          <a:xfrm>
            <a:off x="4521151" y="2338851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SUTI</a:t>
            </a:r>
          </a:p>
        </p:txBody>
      </p:sp>
    </p:spTree>
    <p:extLst>
      <p:ext uri="{BB962C8B-B14F-4D97-AF65-F5344CB8AC3E}">
        <p14:creationId xmlns:p14="http://schemas.microsoft.com/office/powerpoint/2010/main" val="1145572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388626-0CAA-C688-6FA0-5DFB58D701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>
            <a:extLst>
              <a:ext uri="{FF2B5EF4-FFF2-40B4-BE49-F238E27FC236}">
                <a16:creationId xmlns:a16="http://schemas.microsoft.com/office/drawing/2014/main" id="{2A7647F2-6DA4-7E8E-A2BD-D4AD377571E3}"/>
              </a:ext>
            </a:extLst>
          </p:cNvPr>
          <p:cNvSpPr txBox="1"/>
          <p:nvPr/>
        </p:nvSpPr>
        <p:spPr>
          <a:xfrm>
            <a:off x="6730022" y="4178853"/>
            <a:ext cx="785719" cy="3693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dirty="0" err="1">
                <a:solidFill>
                  <a:schemeClr val="tx1"/>
                </a:solidFill>
              </a:rPr>
              <a:t>App</a:t>
            </a:r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10243" name="Picture 4">
            <a:extLst>
              <a:ext uri="{FF2B5EF4-FFF2-40B4-BE49-F238E27FC236}">
                <a16:creationId xmlns:a16="http://schemas.microsoft.com/office/drawing/2014/main" id="{4E398E30-51D4-77EE-E3B6-E0455FC6E7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876925"/>
            <a:ext cx="161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4" name="Rectangle 2">
            <a:extLst>
              <a:ext uri="{FF2B5EF4-FFF2-40B4-BE49-F238E27FC236}">
                <a16:creationId xmlns:a16="http://schemas.microsoft.com/office/drawing/2014/main" id="{002ED332-45EA-03AA-F036-C19047B3E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072" y="44109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2800" dirty="0" err="1">
                <a:solidFill>
                  <a:schemeClr val="tx2"/>
                </a:solidFill>
              </a:rPr>
              <a:t>GeSys</a:t>
            </a:r>
            <a:r>
              <a:rPr lang="sv-SE" altLang="sv-SE" sz="2800" dirty="0">
                <a:solidFill>
                  <a:schemeClr val="tx2"/>
                </a:solidFill>
              </a:rPr>
              <a:t> och SUTI – Möjlighet 5</a:t>
            </a:r>
            <a:br>
              <a:rPr lang="sv-SE" altLang="sv-SE" sz="2800" dirty="0">
                <a:solidFill>
                  <a:schemeClr val="tx2"/>
                </a:solidFill>
              </a:rPr>
            </a:br>
            <a:r>
              <a:rPr lang="sv-SE" altLang="sv-SE" sz="2800" dirty="0">
                <a:solidFill>
                  <a:schemeClr val="tx2"/>
                </a:solidFill>
              </a:rPr>
              <a:t>Låta </a:t>
            </a:r>
            <a:r>
              <a:rPr lang="sv-SE" altLang="sv-SE" sz="2800" dirty="0" err="1">
                <a:solidFill>
                  <a:schemeClr val="tx2"/>
                </a:solidFill>
              </a:rPr>
              <a:t>Providern</a:t>
            </a:r>
            <a:r>
              <a:rPr lang="sv-SE" altLang="sv-SE" sz="2800" dirty="0">
                <a:solidFill>
                  <a:schemeClr val="tx2"/>
                </a:solidFill>
              </a:rPr>
              <a:t> sköta identifikation av förare</a:t>
            </a:r>
            <a:br>
              <a:rPr lang="sv-SE" altLang="sv-SE" sz="2800" dirty="0">
                <a:solidFill>
                  <a:schemeClr val="tx2"/>
                </a:solidFill>
              </a:rPr>
            </a:br>
            <a:r>
              <a:rPr lang="sv-SE" altLang="sv-SE" sz="2800" dirty="0">
                <a:solidFill>
                  <a:schemeClr val="tx2"/>
                </a:solidFill>
              </a:rPr>
              <a:t>Är verkligen </a:t>
            </a:r>
            <a:r>
              <a:rPr lang="sv-SE" altLang="sv-SE" sz="2800" dirty="0" err="1">
                <a:solidFill>
                  <a:schemeClr val="tx2"/>
                </a:solidFill>
              </a:rPr>
              <a:t>bankid</a:t>
            </a:r>
            <a:r>
              <a:rPr lang="sv-SE" altLang="sv-SE" sz="2800" dirty="0">
                <a:solidFill>
                  <a:schemeClr val="tx2"/>
                </a:solidFill>
              </a:rPr>
              <a:t>-inloggning nödvändig?</a:t>
            </a:r>
          </a:p>
        </p:txBody>
      </p:sp>
      <p:pic>
        <p:nvPicPr>
          <p:cNvPr id="10247" name="Bildobjekt 6">
            <a:extLst>
              <a:ext uri="{FF2B5EF4-FFF2-40B4-BE49-F238E27FC236}">
                <a16:creationId xmlns:a16="http://schemas.microsoft.com/office/drawing/2014/main" id="{E012301D-0DB6-5E3F-9F9C-C93E3DD8DE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1000" y="3445951"/>
            <a:ext cx="1008112" cy="519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F0DF29EB-9989-4EE7-D087-0178681E76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6199300" y="4717979"/>
            <a:ext cx="1061444" cy="822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9FC140C3-185B-9375-62D0-A51472F1D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7081225" y="4595585"/>
            <a:ext cx="1008112" cy="1067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03983BAA-BE23-138E-2311-328F6FD88A4C}"/>
              </a:ext>
            </a:extLst>
          </p:cNvPr>
          <p:cNvSpPr txBox="1"/>
          <p:nvPr/>
        </p:nvSpPr>
        <p:spPr>
          <a:xfrm>
            <a:off x="4521151" y="2766178"/>
            <a:ext cx="1544077" cy="64633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sv-SE" dirty="0" err="1">
                <a:solidFill>
                  <a:schemeClr val="tx1"/>
                </a:solidFill>
              </a:rPr>
              <a:t>Backend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servar </a:t>
            </a:r>
            <a:r>
              <a:rPr lang="sv-SE" dirty="0" err="1">
                <a:solidFill>
                  <a:schemeClr val="tx1"/>
                </a:solidFill>
              </a:rPr>
              <a:t>Appen</a:t>
            </a:r>
            <a:endParaRPr lang="sv-SE" dirty="0">
              <a:solidFill>
                <a:schemeClr val="tx1"/>
              </a:solidFill>
            </a:endParaRPr>
          </a:p>
        </p:txBody>
      </p:sp>
      <p:cxnSp>
        <p:nvCxnSpPr>
          <p:cNvPr id="10" name="Rak pilkoppling 9">
            <a:extLst>
              <a:ext uri="{FF2B5EF4-FFF2-40B4-BE49-F238E27FC236}">
                <a16:creationId xmlns:a16="http://schemas.microsoft.com/office/drawing/2014/main" id="{6AED11CC-4894-A6A9-371B-E5D68FB382FE}"/>
              </a:ext>
            </a:extLst>
          </p:cNvPr>
          <p:cNvCxnSpPr>
            <a:stCxn id="8" idx="3"/>
            <a:endCxn id="6" idx="1"/>
          </p:cNvCxnSpPr>
          <p:nvPr/>
        </p:nvCxnSpPr>
        <p:spPr>
          <a:xfrm>
            <a:off x="6065228" y="3089344"/>
            <a:ext cx="664794" cy="127417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ruta 3">
            <a:extLst>
              <a:ext uri="{FF2B5EF4-FFF2-40B4-BE49-F238E27FC236}">
                <a16:creationId xmlns:a16="http://schemas.microsoft.com/office/drawing/2014/main" id="{EA4704CE-616E-55CF-30CE-E3990CCC6EED}"/>
              </a:ext>
            </a:extLst>
          </p:cNvPr>
          <p:cNvSpPr txBox="1"/>
          <p:nvPr/>
        </p:nvSpPr>
        <p:spPr>
          <a:xfrm>
            <a:off x="1259633" y="2321883"/>
            <a:ext cx="2005677" cy="64633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Planeringssystem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 err="1">
                <a:solidFill>
                  <a:schemeClr val="tx1"/>
                </a:solidFill>
              </a:rPr>
              <a:t>Client</a:t>
            </a:r>
            <a:endParaRPr lang="sv-SE" dirty="0">
              <a:solidFill>
                <a:schemeClr val="tx1"/>
              </a:solidFill>
            </a:endParaRPr>
          </a:p>
        </p:txBody>
      </p:sp>
      <p:cxnSp>
        <p:nvCxnSpPr>
          <p:cNvPr id="7" name="Rak pilkoppling 6">
            <a:extLst>
              <a:ext uri="{FF2B5EF4-FFF2-40B4-BE49-F238E27FC236}">
                <a16:creationId xmlns:a16="http://schemas.microsoft.com/office/drawing/2014/main" id="{16D75350-9033-8B78-1762-6EAB6D918348}"/>
              </a:ext>
            </a:extLst>
          </p:cNvPr>
          <p:cNvCxnSpPr>
            <a:stCxn id="4" idx="3"/>
            <a:endCxn id="8" idx="1"/>
          </p:cNvCxnSpPr>
          <p:nvPr/>
        </p:nvCxnSpPr>
        <p:spPr>
          <a:xfrm>
            <a:off x="3265310" y="2645049"/>
            <a:ext cx="1255841" cy="44429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ruta 13">
            <a:extLst>
              <a:ext uri="{FF2B5EF4-FFF2-40B4-BE49-F238E27FC236}">
                <a16:creationId xmlns:a16="http://schemas.microsoft.com/office/drawing/2014/main" id="{EC52E5C8-33C7-C424-91A4-A2F566A2DE6A}"/>
              </a:ext>
            </a:extLst>
          </p:cNvPr>
          <p:cNvSpPr txBox="1"/>
          <p:nvPr/>
        </p:nvSpPr>
        <p:spPr>
          <a:xfrm>
            <a:off x="6314491" y="2138637"/>
            <a:ext cx="1774846" cy="3693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sv-SE" dirty="0" err="1">
                <a:solidFill>
                  <a:schemeClr val="tx1"/>
                </a:solidFill>
              </a:rPr>
              <a:t>Providersystem</a:t>
            </a:r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1028" name="Picture 4" descr="Halda M2 taxameter 2023 - Hyra din taxameter!">
            <a:extLst>
              <a:ext uri="{FF2B5EF4-FFF2-40B4-BE49-F238E27FC236}">
                <a16:creationId xmlns:a16="http://schemas.microsoft.com/office/drawing/2014/main" id="{06F23391-CA0E-7593-E8C2-FDF7D5EED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5876" y="3067812"/>
            <a:ext cx="1138413" cy="683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Rak pilkoppling 17">
            <a:extLst>
              <a:ext uri="{FF2B5EF4-FFF2-40B4-BE49-F238E27FC236}">
                <a16:creationId xmlns:a16="http://schemas.microsoft.com/office/drawing/2014/main" id="{88D544A1-DA3B-0B13-D752-3151A1618602}"/>
              </a:ext>
            </a:extLst>
          </p:cNvPr>
          <p:cNvCxnSpPr>
            <a:cxnSpLocks/>
            <a:stCxn id="4" idx="3"/>
            <a:endCxn id="14" idx="1"/>
          </p:cNvCxnSpPr>
          <p:nvPr/>
        </p:nvCxnSpPr>
        <p:spPr>
          <a:xfrm flipV="1">
            <a:off x="3265310" y="2323303"/>
            <a:ext cx="3049181" cy="32174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pilkoppling 19">
            <a:extLst>
              <a:ext uri="{FF2B5EF4-FFF2-40B4-BE49-F238E27FC236}">
                <a16:creationId xmlns:a16="http://schemas.microsoft.com/office/drawing/2014/main" id="{9AE4F220-6EF9-3CF2-F738-8F8CACAAE137}"/>
              </a:ext>
            </a:extLst>
          </p:cNvPr>
          <p:cNvCxnSpPr>
            <a:stCxn id="14" idx="2"/>
            <a:endCxn id="1028" idx="0"/>
          </p:cNvCxnSpPr>
          <p:nvPr/>
        </p:nvCxnSpPr>
        <p:spPr>
          <a:xfrm flipH="1">
            <a:off x="7055083" y="2507969"/>
            <a:ext cx="146831" cy="55984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ruta 18">
            <a:extLst>
              <a:ext uri="{FF2B5EF4-FFF2-40B4-BE49-F238E27FC236}">
                <a16:creationId xmlns:a16="http://schemas.microsoft.com/office/drawing/2014/main" id="{737569D6-60A3-A5D3-5AFC-A5C157C42CCB}"/>
              </a:ext>
            </a:extLst>
          </p:cNvPr>
          <p:cNvSpPr txBox="1"/>
          <p:nvPr/>
        </p:nvSpPr>
        <p:spPr>
          <a:xfrm>
            <a:off x="4572000" y="3429000"/>
            <a:ext cx="1479892" cy="3693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Biljettsystem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64467685-4A93-C515-601D-DE38DE9322A4}"/>
              </a:ext>
            </a:extLst>
          </p:cNvPr>
          <p:cNvSpPr txBox="1"/>
          <p:nvPr/>
        </p:nvSpPr>
        <p:spPr>
          <a:xfrm>
            <a:off x="611560" y="3965003"/>
            <a:ext cx="49685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Backend</a:t>
            </a:r>
            <a:r>
              <a:rPr lang="sv-SE" dirty="0"/>
              <a:t> reduceras till kontroll av fordon och resenär.</a:t>
            </a:r>
            <a:br>
              <a:rPr lang="sv-SE" dirty="0"/>
            </a:br>
            <a:br>
              <a:rPr lang="sv-SE" dirty="0"/>
            </a:br>
            <a:r>
              <a:rPr lang="sv-SE" dirty="0"/>
              <a:t>Myndigheter har redan satt krav på hantering av förare och fordon. Behöver </a:t>
            </a:r>
            <a:r>
              <a:rPr lang="sv-SE"/>
              <a:t>den revideras?</a:t>
            </a:r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AF51412D-32F7-F993-0A3F-25702703B649}"/>
              </a:ext>
            </a:extLst>
          </p:cNvPr>
          <p:cNvSpPr txBox="1"/>
          <p:nvPr/>
        </p:nvSpPr>
        <p:spPr>
          <a:xfrm>
            <a:off x="5580112" y="5637307"/>
            <a:ext cx="1402948" cy="64633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System för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fordonsdata</a:t>
            </a:r>
          </a:p>
        </p:txBody>
      </p:sp>
      <p:cxnSp>
        <p:nvCxnSpPr>
          <p:cNvPr id="9" name="Rak pilkoppling 8">
            <a:extLst>
              <a:ext uri="{FF2B5EF4-FFF2-40B4-BE49-F238E27FC236}">
                <a16:creationId xmlns:a16="http://schemas.microsoft.com/office/drawing/2014/main" id="{CDC6B507-E4C2-8A6E-21DB-A79F5E0760E9}"/>
              </a:ext>
            </a:extLst>
          </p:cNvPr>
          <p:cNvCxnSpPr>
            <a:cxnSpLocks/>
            <a:stCxn id="1026" idx="0"/>
            <a:endCxn id="3" idx="3"/>
          </p:cNvCxnSpPr>
          <p:nvPr/>
        </p:nvCxnSpPr>
        <p:spPr>
          <a:xfrm>
            <a:off x="6730022" y="5540682"/>
            <a:ext cx="253038" cy="4197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121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4">
            <a:extLst>
              <a:ext uri="{FF2B5EF4-FFF2-40B4-BE49-F238E27FC236}">
                <a16:creationId xmlns:a16="http://schemas.microsoft.com/office/drawing/2014/main" id="{462226E0-4B7A-39E6-20DE-AB91FE9D60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876925"/>
            <a:ext cx="161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4" name="Rectangle 2">
            <a:extLst>
              <a:ext uri="{FF2B5EF4-FFF2-40B4-BE49-F238E27FC236}">
                <a16:creationId xmlns:a16="http://schemas.microsoft.com/office/drawing/2014/main" id="{B9CF1A42-86C1-E549-F58D-5064E133FC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2800" dirty="0">
                <a:solidFill>
                  <a:schemeClr val="tx2"/>
                </a:solidFill>
              </a:rPr>
              <a:t>Utveckling av Passagerarinformation</a:t>
            </a:r>
            <a:br>
              <a:rPr lang="sv-SE" altLang="sv-SE" sz="2800" dirty="0">
                <a:solidFill>
                  <a:schemeClr val="tx2"/>
                </a:solidFill>
              </a:rPr>
            </a:br>
            <a:r>
              <a:rPr lang="sv-SE" altLang="sv-SE" sz="2800" dirty="0">
                <a:solidFill>
                  <a:schemeClr val="tx2"/>
                </a:solidFill>
              </a:rPr>
              <a:t>vid sidan av ordinarie planeringssystem</a:t>
            </a:r>
            <a:br>
              <a:rPr lang="sv-SE" altLang="sv-SE" sz="2800" dirty="0">
                <a:solidFill>
                  <a:schemeClr val="tx2"/>
                </a:solidFill>
              </a:rPr>
            </a:br>
            <a:r>
              <a:rPr lang="sv-SE" altLang="sv-SE" sz="2800" dirty="0">
                <a:solidFill>
                  <a:schemeClr val="tx2"/>
                </a:solidFill>
              </a:rPr>
              <a:t>Nuläge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3E2311A0-16F2-7BAD-DAAF-7223A7704AE0}"/>
              </a:ext>
            </a:extLst>
          </p:cNvPr>
          <p:cNvSpPr/>
          <p:nvPr/>
        </p:nvSpPr>
        <p:spPr>
          <a:xfrm>
            <a:off x="2487613" y="1955800"/>
            <a:ext cx="257175" cy="23129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client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5072A4A3-6842-3840-332D-AC9D49690C2A}"/>
              </a:ext>
            </a:extLst>
          </p:cNvPr>
          <p:cNvSpPr/>
          <p:nvPr/>
        </p:nvSpPr>
        <p:spPr>
          <a:xfrm>
            <a:off x="5997575" y="1919288"/>
            <a:ext cx="257175" cy="2314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Provider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10249" name="Rectangle 12">
            <a:extLst>
              <a:ext uri="{FF2B5EF4-FFF2-40B4-BE49-F238E27FC236}">
                <a16:creationId xmlns:a16="http://schemas.microsoft.com/office/drawing/2014/main" id="{1CD04421-F239-6E95-C1C6-08A6ABCEC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200" y="2135188"/>
            <a:ext cx="1754188" cy="71774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dirty="0" err="1"/>
              <a:t>Planeringssytem</a:t>
            </a:r>
            <a:br>
              <a:rPr lang="sv-SE" altLang="sv-SE" sz="1800" dirty="0"/>
            </a:br>
            <a:r>
              <a:rPr lang="sv-SE" altLang="sv-SE" sz="1800" dirty="0"/>
              <a:t>med SUTI</a:t>
            </a:r>
          </a:p>
        </p:txBody>
      </p:sp>
      <p:sp>
        <p:nvSpPr>
          <p:cNvPr id="10250" name="Rectangle 12">
            <a:extLst>
              <a:ext uri="{FF2B5EF4-FFF2-40B4-BE49-F238E27FC236}">
                <a16:creationId xmlns:a16="http://schemas.microsoft.com/office/drawing/2014/main" id="{29418A04-59D0-E062-CE92-38D1E405A0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4750" y="2135187"/>
            <a:ext cx="1738313" cy="60959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dirty="0"/>
              <a:t>Trafiksystem</a:t>
            </a:r>
          </a:p>
        </p:txBody>
      </p:sp>
      <p:sp>
        <p:nvSpPr>
          <p:cNvPr id="10251" name="textruta 11">
            <a:extLst>
              <a:ext uri="{FF2B5EF4-FFF2-40B4-BE49-F238E27FC236}">
                <a16:creationId xmlns:a16="http://schemas.microsoft.com/office/drawing/2014/main" id="{9D1AABFD-CD98-EC62-2708-3B7EDCEB3C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1658938"/>
            <a:ext cx="7745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800" dirty="0" err="1"/>
              <a:t>Client</a:t>
            </a:r>
            <a:endParaRPr lang="sv-SE" altLang="sv-SE" sz="1800" dirty="0"/>
          </a:p>
        </p:txBody>
      </p:sp>
      <p:sp>
        <p:nvSpPr>
          <p:cNvPr id="10252" name="textruta 22">
            <a:extLst>
              <a:ext uri="{FF2B5EF4-FFF2-40B4-BE49-F238E27FC236}">
                <a16:creationId xmlns:a16="http://schemas.microsoft.com/office/drawing/2014/main" id="{4558CC16-38EA-EB23-5633-45DF1B1E9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0175" y="1658938"/>
            <a:ext cx="10438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800" dirty="0" err="1"/>
              <a:t>Provider</a:t>
            </a:r>
            <a:endParaRPr lang="sv-SE" altLang="sv-SE" sz="1800" dirty="0"/>
          </a:p>
        </p:txBody>
      </p:sp>
      <p:cxnSp>
        <p:nvCxnSpPr>
          <p:cNvPr id="19" name="Rak pil 17">
            <a:extLst>
              <a:ext uri="{FF2B5EF4-FFF2-40B4-BE49-F238E27FC236}">
                <a16:creationId xmlns:a16="http://schemas.microsoft.com/office/drawing/2014/main" id="{4B166F5D-3F54-738E-A4CA-E6B2ACC101B3}"/>
              </a:ext>
            </a:extLst>
          </p:cNvPr>
          <p:cNvCxnSpPr/>
          <p:nvPr/>
        </p:nvCxnSpPr>
        <p:spPr>
          <a:xfrm>
            <a:off x="2767013" y="2689225"/>
            <a:ext cx="325755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Rak pil 18">
            <a:extLst>
              <a:ext uri="{FF2B5EF4-FFF2-40B4-BE49-F238E27FC236}">
                <a16:creationId xmlns:a16="http://schemas.microsoft.com/office/drawing/2014/main" id="{3292232E-5AF7-E7B3-19CA-C0E4CAC1D92D}"/>
              </a:ext>
            </a:extLst>
          </p:cNvPr>
          <p:cNvCxnSpPr/>
          <p:nvPr/>
        </p:nvCxnSpPr>
        <p:spPr>
          <a:xfrm flipH="1">
            <a:off x="2749550" y="2384425"/>
            <a:ext cx="325755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extruta 1">
            <a:extLst>
              <a:ext uri="{FF2B5EF4-FFF2-40B4-BE49-F238E27FC236}">
                <a16:creationId xmlns:a16="http://schemas.microsoft.com/office/drawing/2014/main" id="{C05188C1-87C1-C132-31AF-5A2EF2453CEF}"/>
              </a:ext>
            </a:extLst>
          </p:cNvPr>
          <p:cNvSpPr txBox="1"/>
          <p:nvPr/>
        </p:nvSpPr>
        <p:spPr>
          <a:xfrm>
            <a:off x="3598133" y="2362913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Befintlig SUTI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EDFD80-841F-41CA-AC05-E79ACA5544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4">
            <a:extLst>
              <a:ext uri="{FF2B5EF4-FFF2-40B4-BE49-F238E27FC236}">
                <a16:creationId xmlns:a16="http://schemas.microsoft.com/office/drawing/2014/main" id="{36ED7459-CD91-069F-D429-CCA879D83A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876925"/>
            <a:ext cx="161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4" name="Rectangle 2">
            <a:extLst>
              <a:ext uri="{FF2B5EF4-FFF2-40B4-BE49-F238E27FC236}">
                <a16:creationId xmlns:a16="http://schemas.microsoft.com/office/drawing/2014/main" id="{2BAF6599-7533-A908-5890-96BF51B7C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2800" dirty="0">
                <a:solidFill>
                  <a:schemeClr val="tx2"/>
                </a:solidFill>
              </a:rPr>
              <a:t>Utveckling av Passagerarinformation</a:t>
            </a:r>
            <a:br>
              <a:rPr lang="sv-SE" altLang="sv-SE" sz="2800" dirty="0">
                <a:solidFill>
                  <a:schemeClr val="tx2"/>
                </a:solidFill>
              </a:rPr>
            </a:br>
            <a:r>
              <a:rPr lang="sv-SE" altLang="sv-SE" sz="2800" dirty="0">
                <a:solidFill>
                  <a:schemeClr val="tx2"/>
                </a:solidFill>
              </a:rPr>
              <a:t>vid sidan av ordinarie planeringssystem</a:t>
            </a:r>
            <a:br>
              <a:rPr lang="sv-SE" altLang="sv-SE" sz="2800" dirty="0">
                <a:solidFill>
                  <a:schemeClr val="tx2"/>
                </a:solidFill>
              </a:rPr>
            </a:br>
            <a:r>
              <a:rPr lang="sv-SE" altLang="sv-SE" sz="2800" dirty="0">
                <a:solidFill>
                  <a:schemeClr val="tx2"/>
                </a:solidFill>
              </a:rPr>
              <a:t>1. Komplettering med koordinater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4306527B-1471-70E2-39C0-A1DFFC97EE0E}"/>
              </a:ext>
            </a:extLst>
          </p:cNvPr>
          <p:cNvSpPr/>
          <p:nvPr/>
        </p:nvSpPr>
        <p:spPr>
          <a:xfrm>
            <a:off x="2487613" y="1955800"/>
            <a:ext cx="257175" cy="23129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client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71B0A1A0-B9AE-BA66-E693-D71967CEC136}"/>
              </a:ext>
            </a:extLst>
          </p:cNvPr>
          <p:cNvSpPr/>
          <p:nvPr/>
        </p:nvSpPr>
        <p:spPr>
          <a:xfrm>
            <a:off x="5997575" y="1919288"/>
            <a:ext cx="257175" cy="2314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Provider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10249" name="Rectangle 12">
            <a:extLst>
              <a:ext uri="{FF2B5EF4-FFF2-40B4-BE49-F238E27FC236}">
                <a16:creationId xmlns:a16="http://schemas.microsoft.com/office/drawing/2014/main" id="{387B5B95-1636-99E4-E6AE-F3B4218C7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200" y="2135188"/>
            <a:ext cx="1754188" cy="71774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dirty="0" err="1"/>
              <a:t>Planeringssytem</a:t>
            </a:r>
            <a:br>
              <a:rPr lang="sv-SE" altLang="sv-SE" sz="1800" dirty="0"/>
            </a:br>
            <a:r>
              <a:rPr lang="sv-SE" altLang="sv-SE" sz="1800" dirty="0"/>
              <a:t>med SUTI</a:t>
            </a:r>
          </a:p>
        </p:txBody>
      </p:sp>
      <p:sp>
        <p:nvSpPr>
          <p:cNvPr id="10250" name="Rectangle 12">
            <a:extLst>
              <a:ext uri="{FF2B5EF4-FFF2-40B4-BE49-F238E27FC236}">
                <a16:creationId xmlns:a16="http://schemas.microsoft.com/office/drawing/2014/main" id="{4D8A8FC5-760D-A72F-673D-ADD1EF35C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4750" y="2135187"/>
            <a:ext cx="1738313" cy="163104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dirty="0"/>
              <a:t>Trafiksystem</a:t>
            </a:r>
          </a:p>
        </p:txBody>
      </p:sp>
      <p:sp>
        <p:nvSpPr>
          <p:cNvPr id="10251" name="textruta 11">
            <a:extLst>
              <a:ext uri="{FF2B5EF4-FFF2-40B4-BE49-F238E27FC236}">
                <a16:creationId xmlns:a16="http://schemas.microsoft.com/office/drawing/2014/main" id="{4928DFB1-4778-C0F5-97B4-B9C045E16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1658938"/>
            <a:ext cx="7745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800" dirty="0" err="1"/>
              <a:t>Client</a:t>
            </a:r>
            <a:endParaRPr lang="sv-SE" altLang="sv-SE" sz="1800" dirty="0"/>
          </a:p>
        </p:txBody>
      </p:sp>
      <p:sp>
        <p:nvSpPr>
          <p:cNvPr id="10252" name="textruta 22">
            <a:extLst>
              <a:ext uri="{FF2B5EF4-FFF2-40B4-BE49-F238E27FC236}">
                <a16:creationId xmlns:a16="http://schemas.microsoft.com/office/drawing/2014/main" id="{B3A350CA-E2C1-A074-7178-D95C64943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0175" y="1658938"/>
            <a:ext cx="10438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800" dirty="0" err="1"/>
              <a:t>Provider</a:t>
            </a:r>
            <a:endParaRPr lang="sv-SE" altLang="sv-SE" sz="1800" dirty="0"/>
          </a:p>
        </p:txBody>
      </p:sp>
      <p:cxnSp>
        <p:nvCxnSpPr>
          <p:cNvPr id="19" name="Rak pil 17">
            <a:extLst>
              <a:ext uri="{FF2B5EF4-FFF2-40B4-BE49-F238E27FC236}">
                <a16:creationId xmlns:a16="http://schemas.microsoft.com/office/drawing/2014/main" id="{753798EE-3681-7A80-B8D3-8F096AA12B99}"/>
              </a:ext>
            </a:extLst>
          </p:cNvPr>
          <p:cNvCxnSpPr/>
          <p:nvPr/>
        </p:nvCxnSpPr>
        <p:spPr>
          <a:xfrm>
            <a:off x="2767013" y="2689225"/>
            <a:ext cx="325755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Rak pil 18">
            <a:extLst>
              <a:ext uri="{FF2B5EF4-FFF2-40B4-BE49-F238E27FC236}">
                <a16:creationId xmlns:a16="http://schemas.microsoft.com/office/drawing/2014/main" id="{C6FD2310-5582-F25A-1FD1-D5A151D1BA96}"/>
              </a:ext>
            </a:extLst>
          </p:cNvPr>
          <p:cNvCxnSpPr/>
          <p:nvPr/>
        </p:nvCxnSpPr>
        <p:spPr>
          <a:xfrm flipH="1">
            <a:off x="2749550" y="2384425"/>
            <a:ext cx="325755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extruta 1">
            <a:extLst>
              <a:ext uri="{FF2B5EF4-FFF2-40B4-BE49-F238E27FC236}">
                <a16:creationId xmlns:a16="http://schemas.microsoft.com/office/drawing/2014/main" id="{9DEB0F0D-C0AB-1438-32FB-A61E9A88E44B}"/>
              </a:ext>
            </a:extLst>
          </p:cNvPr>
          <p:cNvSpPr txBox="1"/>
          <p:nvPr/>
        </p:nvSpPr>
        <p:spPr>
          <a:xfrm>
            <a:off x="3598133" y="2362913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Befintlig SUTI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B83DA70D-9DE2-1B3E-2620-CBB619F7AD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200" y="3315552"/>
            <a:ext cx="1754188" cy="71774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dirty="0"/>
              <a:t>Endpoint för</a:t>
            </a:r>
            <a:br>
              <a:rPr lang="sv-SE" altLang="sv-SE" sz="1800" dirty="0"/>
            </a:br>
            <a:r>
              <a:rPr lang="sv-SE" altLang="sv-SE" sz="1800" dirty="0" err="1"/>
              <a:t>bulkLocations</a:t>
            </a:r>
            <a:endParaRPr lang="sv-SE" altLang="sv-SE" sz="1800" dirty="0"/>
          </a:p>
        </p:txBody>
      </p:sp>
      <p:cxnSp>
        <p:nvCxnSpPr>
          <p:cNvPr id="5" name="Rak pil 18">
            <a:extLst>
              <a:ext uri="{FF2B5EF4-FFF2-40B4-BE49-F238E27FC236}">
                <a16:creationId xmlns:a16="http://schemas.microsoft.com/office/drawing/2014/main" id="{90AC82E4-5ED5-85A3-9BAD-CD8AC4E77596}"/>
              </a:ext>
            </a:extLst>
          </p:cNvPr>
          <p:cNvCxnSpPr/>
          <p:nvPr/>
        </p:nvCxnSpPr>
        <p:spPr>
          <a:xfrm flipH="1">
            <a:off x="2749550" y="3564789"/>
            <a:ext cx="325755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ruta 5">
            <a:extLst>
              <a:ext uri="{FF2B5EF4-FFF2-40B4-BE49-F238E27FC236}">
                <a16:creationId xmlns:a16="http://schemas.microsoft.com/office/drawing/2014/main" id="{8A0EF6AC-8FF4-C8ED-FE0F-AF12DE0D73FA}"/>
              </a:ext>
            </a:extLst>
          </p:cNvPr>
          <p:cNvSpPr txBox="1"/>
          <p:nvPr/>
        </p:nvSpPr>
        <p:spPr>
          <a:xfrm>
            <a:off x="3598133" y="3543277"/>
            <a:ext cx="2121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1111 </a:t>
            </a:r>
            <a:r>
              <a:rPr lang="sv-SE" dirty="0" err="1"/>
              <a:t>bulkLocations</a:t>
            </a:r>
            <a:endParaRPr lang="sv-SE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264CD97-9368-5ED4-4F8E-FB0B7DF50681}"/>
              </a:ext>
            </a:extLst>
          </p:cNvPr>
          <p:cNvSpPr txBox="1"/>
          <p:nvPr/>
        </p:nvSpPr>
        <p:spPr>
          <a:xfrm>
            <a:off x="208881" y="4747309"/>
            <a:ext cx="8748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Upprättande av parallell SUTI JSON kommunikation</a:t>
            </a:r>
            <a:br>
              <a:rPr lang="sv-SE" dirty="0"/>
            </a:br>
            <a:r>
              <a:rPr lang="sv-SE" dirty="0"/>
              <a:t>(standard hos alla kända trafikledningssystem som har annan SUTI-kommunikation)</a:t>
            </a:r>
            <a:br>
              <a:rPr lang="sv-SE" dirty="0"/>
            </a:br>
            <a:r>
              <a:rPr lang="sv-SE" dirty="0"/>
              <a:t>skickas för alla fordon i </a:t>
            </a:r>
            <a:r>
              <a:rPr lang="sv-SE"/>
              <a:t>visst avtal</a:t>
            </a:r>
            <a:br>
              <a:rPr lang="sv-SE"/>
            </a:br>
            <a:r>
              <a:rPr lang="sv-SE"/>
              <a:t> </a:t>
            </a:r>
            <a:r>
              <a:rPr lang="sv-SE" dirty="0"/>
              <a:t>fr.o.m. förare tackar ja för order t.o.m. avslut av order</a:t>
            </a:r>
          </a:p>
        </p:txBody>
      </p:sp>
    </p:spTree>
    <p:extLst>
      <p:ext uri="{BB962C8B-B14F-4D97-AF65-F5344CB8AC3E}">
        <p14:creationId xmlns:p14="http://schemas.microsoft.com/office/powerpoint/2010/main" val="4050188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685EAD-8402-870D-9170-914965BE36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4">
            <a:extLst>
              <a:ext uri="{FF2B5EF4-FFF2-40B4-BE49-F238E27FC236}">
                <a16:creationId xmlns:a16="http://schemas.microsoft.com/office/drawing/2014/main" id="{F0FA3951-6A6F-1BA8-BFFE-6CBE973784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876925"/>
            <a:ext cx="161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4" name="Rectangle 2">
            <a:extLst>
              <a:ext uri="{FF2B5EF4-FFF2-40B4-BE49-F238E27FC236}">
                <a16:creationId xmlns:a16="http://schemas.microsoft.com/office/drawing/2014/main" id="{FE5184DD-A483-0A3C-023E-33370A3C7D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2800" dirty="0">
                <a:solidFill>
                  <a:schemeClr val="tx2"/>
                </a:solidFill>
              </a:rPr>
              <a:t>Utveckling av Passagerarinformation</a:t>
            </a:r>
            <a:br>
              <a:rPr lang="sv-SE" altLang="sv-SE" sz="2800" dirty="0">
                <a:solidFill>
                  <a:schemeClr val="tx2"/>
                </a:solidFill>
              </a:rPr>
            </a:br>
            <a:r>
              <a:rPr lang="sv-SE" altLang="sv-SE" sz="2800" dirty="0">
                <a:solidFill>
                  <a:schemeClr val="tx2"/>
                </a:solidFill>
              </a:rPr>
              <a:t>vid sidan av ordinarie planeringssystem</a:t>
            </a:r>
            <a:br>
              <a:rPr lang="sv-SE" altLang="sv-SE" sz="2800" dirty="0">
                <a:solidFill>
                  <a:schemeClr val="tx2"/>
                </a:solidFill>
              </a:rPr>
            </a:br>
            <a:r>
              <a:rPr lang="sv-SE" altLang="sv-SE" sz="2800" dirty="0">
                <a:solidFill>
                  <a:schemeClr val="tx2"/>
                </a:solidFill>
              </a:rPr>
              <a:t>2. Avlyssning av SUTI-trafik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E29744B-98C4-7766-DD4B-355276AD12D7}"/>
              </a:ext>
            </a:extLst>
          </p:cNvPr>
          <p:cNvSpPr/>
          <p:nvPr/>
        </p:nvSpPr>
        <p:spPr>
          <a:xfrm>
            <a:off x="2487613" y="1955800"/>
            <a:ext cx="257175" cy="23129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client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C8261A5F-4486-3556-3A08-3802C9F924CF}"/>
              </a:ext>
            </a:extLst>
          </p:cNvPr>
          <p:cNvSpPr/>
          <p:nvPr/>
        </p:nvSpPr>
        <p:spPr>
          <a:xfrm>
            <a:off x="5997575" y="1919288"/>
            <a:ext cx="257175" cy="2314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Provider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10249" name="Rectangle 12">
            <a:extLst>
              <a:ext uri="{FF2B5EF4-FFF2-40B4-BE49-F238E27FC236}">
                <a16:creationId xmlns:a16="http://schemas.microsoft.com/office/drawing/2014/main" id="{9AD80936-3771-BC2B-20C3-29EFBE3237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200" y="2135188"/>
            <a:ext cx="1754188" cy="71774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dirty="0" err="1"/>
              <a:t>Planeringssytem</a:t>
            </a:r>
            <a:br>
              <a:rPr lang="sv-SE" altLang="sv-SE" sz="1800" dirty="0"/>
            </a:br>
            <a:r>
              <a:rPr lang="sv-SE" altLang="sv-SE" sz="1800" dirty="0"/>
              <a:t>med SUTI</a:t>
            </a:r>
          </a:p>
        </p:txBody>
      </p:sp>
      <p:sp>
        <p:nvSpPr>
          <p:cNvPr id="10250" name="Rectangle 12">
            <a:extLst>
              <a:ext uri="{FF2B5EF4-FFF2-40B4-BE49-F238E27FC236}">
                <a16:creationId xmlns:a16="http://schemas.microsoft.com/office/drawing/2014/main" id="{855F39CB-B402-67D7-4D25-9A22FC6B8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4750" y="2135187"/>
            <a:ext cx="1738313" cy="163104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dirty="0"/>
              <a:t>Trafiksystem</a:t>
            </a:r>
          </a:p>
        </p:txBody>
      </p:sp>
      <p:sp>
        <p:nvSpPr>
          <p:cNvPr id="10251" name="textruta 11">
            <a:extLst>
              <a:ext uri="{FF2B5EF4-FFF2-40B4-BE49-F238E27FC236}">
                <a16:creationId xmlns:a16="http://schemas.microsoft.com/office/drawing/2014/main" id="{B5E5DB39-651A-CC99-C824-CD6765388A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1658938"/>
            <a:ext cx="7745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800" dirty="0" err="1"/>
              <a:t>Client</a:t>
            </a:r>
            <a:endParaRPr lang="sv-SE" altLang="sv-SE" sz="1800" dirty="0"/>
          </a:p>
        </p:txBody>
      </p:sp>
      <p:sp>
        <p:nvSpPr>
          <p:cNvPr id="10252" name="textruta 22">
            <a:extLst>
              <a:ext uri="{FF2B5EF4-FFF2-40B4-BE49-F238E27FC236}">
                <a16:creationId xmlns:a16="http://schemas.microsoft.com/office/drawing/2014/main" id="{6D4454F3-7072-AA3A-EDEB-3E0201BB6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0175" y="1658938"/>
            <a:ext cx="10438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800" dirty="0" err="1"/>
              <a:t>Provider</a:t>
            </a:r>
            <a:endParaRPr lang="sv-SE" altLang="sv-SE" sz="1800" dirty="0"/>
          </a:p>
        </p:txBody>
      </p:sp>
      <p:cxnSp>
        <p:nvCxnSpPr>
          <p:cNvPr id="19" name="Rak pil 17">
            <a:extLst>
              <a:ext uri="{FF2B5EF4-FFF2-40B4-BE49-F238E27FC236}">
                <a16:creationId xmlns:a16="http://schemas.microsoft.com/office/drawing/2014/main" id="{98C83CF3-25EE-2FAA-295E-63FFB4D8DD47}"/>
              </a:ext>
            </a:extLst>
          </p:cNvPr>
          <p:cNvCxnSpPr>
            <a:cxnSpLocks/>
          </p:cNvCxnSpPr>
          <p:nvPr/>
        </p:nvCxnSpPr>
        <p:spPr>
          <a:xfrm flipV="1">
            <a:off x="3598133" y="2689225"/>
            <a:ext cx="2426430" cy="430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Rak pil 18">
            <a:extLst>
              <a:ext uri="{FF2B5EF4-FFF2-40B4-BE49-F238E27FC236}">
                <a16:creationId xmlns:a16="http://schemas.microsoft.com/office/drawing/2014/main" id="{EDFBCEB8-3177-4835-DEEA-34C3D73EC78B}"/>
              </a:ext>
            </a:extLst>
          </p:cNvPr>
          <p:cNvCxnSpPr>
            <a:cxnSpLocks/>
          </p:cNvCxnSpPr>
          <p:nvPr/>
        </p:nvCxnSpPr>
        <p:spPr>
          <a:xfrm flipH="1">
            <a:off x="3598133" y="2384425"/>
            <a:ext cx="240896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extruta 1">
            <a:extLst>
              <a:ext uri="{FF2B5EF4-FFF2-40B4-BE49-F238E27FC236}">
                <a16:creationId xmlns:a16="http://schemas.microsoft.com/office/drawing/2014/main" id="{50D479F3-9702-6AB2-1136-6BE76C663FB0}"/>
              </a:ext>
            </a:extLst>
          </p:cNvPr>
          <p:cNvSpPr txBox="1"/>
          <p:nvPr/>
        </p:nvSpPr>
        <p:spPr>
          <a:xfrm>
            <a:off x="3598133" y="2362913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Befintlig SUTI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D304441E-E9E4-6B4E-BBE2-0FC4621069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200" y="3315552"/>
            <a:ext cx="1754188" cy="71774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dirty="0"/>
              <a:t>Endpoint för</a:t>
            </a:r>
            <a:br>
              <a:rPr lang="sv-SE" altLang="sv-SE" sz="1800" dirty="0"/>
            </a:br>
            <a:r>
              <a:rPr lang="sv-SE" altLang="sv-SE" sz="1800" dirty="0" err="1"/>
              <a:t>bulkLocations</a:t>
            </a:r>
            <a:endParaRPr lang="sv-SE" altLang="sv-SE" sz="1800" dirty="0"/>
          </a:p>
        </p:txBody>
      </p:sp>
      <p:cxnSp>
        <p:nvCxnSpPr>
          <p:cNvPr id="5" name="Rak pil 18">
            <a:extLst>
              <a:ext uri="{FF2B5EF4-FFF2-40B4-BE49-F238E27FC236}">
                <a16:creationId xmlns:a16="http://schemas.microsoft.com/office/drawing/2014/main" id="{E2E0E995-D608-2EA9-D276-943521C1F2BA}"/>
              </a:ext>
            </a:extLst>
          </p:cNvPr>
          <p:cNvCxnSpPr/>
          <p:nvPr/>
        </p:nvCxnSpPr>
        <p:spPr>
          <a:xfrm flipH="1">
            <a:off x="2749550" y="3564789"/>
            <a:ext cx="325755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ruta 5">
            <a:extLst>
              <a:ext uri="{FF2B5EF4-FFF2-40B4-BE49-F238E27FC236}">
                <a16:creationId xmlns:a16="http://schemas.microsoft.com/office/drawing/2014/main" id="{FCD10C71-0003-B3A2-358E-3B700A87B3D8}"/>
              </a:ext>
            </a:extLst>
          </p:cNvPr>
          <p:cNvSpPr txBox="1"/>
          <p:nvPr/>
        </p:nvSpPr>
        <p:spPr>
          <a:xfrm>
            <a:off x="3598133" y="3543277"/>
            <a:ext cx="2121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1111 </a:t>
            </a:r>
            <a:r>
              <a:rPr lang="sv-SE" dirty="0" err="1"/>
              <a:t>bulkLocations</a:t>
            </a:r>
            <a:endParaRPr lang="sv-SE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49EBFD7-CD6C-BBA9-7DEF-BE7CD99F1930}"/>
              </a:ext>
            </a:extLst>
          </p:cNvPr>
          <p:cNvSpPr txBox="1"/>
          <p:nvPr/>
        </p:nvSpPr>
        <p:spPr>
          <a:xfrm>
            <a:off x="208881" y="4747309"/>
            <a:ext cx="8748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Inrättande av SUTI-sluss som sparar och </a:t>
            </a:r>
            <a:br>
              <a:rPr lang="sv-SE" dirty="0"/>
            </a:br>
            <a:r>
              <a:rPr lang="sv-SE" dirty="0"/>
              <a:t>vidaresänder den befintliga SUTI-trafiken</a:t>
            </a:r>
            <a:br>
              <a:rPr lang="sv-SE" dirty="0"/>
            </a:br>
            <a:r>
              <a:rPr lang="sv-SE" dirty="0"/>
              <a:t>Skulle SUTI-trafiken vara enkelt tillgänglig i planeringssystemet behövs inte slussen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008A7D-2BF6-27B5-9AAA-C5208C9BB05B}"/>
              </a:ext>
            </a:extLst>
          </p:cNvPr>
          <p:cNvSpPr/>
          <p:nvPr/>
        </p:nvSpPr>
        <p:spPr>
          <a:xfrm>
            <a:off x="2974975" y="1955800"/>
            <a:ext cx="600933" cy="1142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SUTIsluss</a:t>
            </a:r>
            <a:endParaRPr lang="sv-SE" sz="1400" dirty="0">
              <a:solidFill>
                <a:schemeClr val="tx1"/>
              </a:solidFill>
            </a:endParaRPr>
          </a:p>
        </p:txBody>
      </p:sp>
      <p:cxnSp>
        <p:nvCxnSpPr>
          <p:cNvPr id="12" name="Rak pil 17">
            <a:extLst>
              <a:ext uri="{FF2B5EF4-FFF2-40B4-BE49-F238E27FC236}">
                <a16:creationId xmlns:a16="http://schemas.microsoft.com/office/drawing/2014/main" id="{946E9F98-B359-0EDC-E015-2477433DF8B9}"/>
              </a:ext>
            </a:extLst>
          </p:cNvPr>
          <p:cNvCxnSpPr>
            <a:cxnSpLocks/>
          </p:cNvCxnSpPr>
          <p:nvPr/>
        </p:nvCxnSpPr>
        <p:spPr>
          <a:xfrm>
            <a:off x="2731724" y="2732245"/>
            <a:ext cx="24325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Rak pil 18">
            <a:extLst>
              <a:ext uri="{FF2B5EF4-FFF2-40B4-BE49-F238E27FC236}">
                <a16:creationId xmlns:a16="http://schemas.microsoft.com/office/drawing/2014/main" id="{C43290D4-76CF-16F9-2EA9-12AAF81F8EC5}"/>
              </a:ext>
            </a:extLst>
          </p:cNvPr>
          <p:cNvCxnSpPr>
            <a:cxnSpLocks/>
          </p:cNvCxnSpPr>
          <p:nvPr/>
        </p:nvCxnSpPr>
        <p:spPr>
          <a:xfrm flipH="1">
            <a:off x="2731724" y="2456020"/>
            <a:ext cx="2794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9859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F1B00C-A226-6E65-2746-EF3745F4C3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4">
            <a:extLst>
              <a:ext uri="{FF2B5EF4-FFF2-40B4-BE49-F238E27FC236}">
                <a16:creationId xmlns:a16="http://schemas.microsoft.com/office/drawing/2014/main" id="{D3AC83A7-5099-F3E0-97A8-DC3ADD1907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876925"/>
            <a:ext cx="161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4" name="Rectangle 2">
            <a:extLst>
              <a:ext uri="{FF2B5EF4-FFF2-40B4-BE49-F238E27FC236}">
                <a16:creationId xmlns:a16="http://schemas.microsoft.com/office/drawing/2014/main" id="{60DA3687-90CA-D989-7FC0-FCC63CE57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2800" dirty="0">
                <a:solidFill>
                  <a:schemeClr val="tx2"/>
                </a:solidFill>
              </a:rPr>
              <a:t>Utveckling av Passagerarinformation</a:t>
            </a:r>
            <a:br>
              <a:rPr lang="sv-SE" altLang="sv-SE" sz="2800" dirty="0">
                <a:solidFill>
                  <a:schemeClr val="tx2"/>
                </a:solidFill>
              </a:rPr>
            </a:br>
            <a:r>
              <a:rPr lang="sv-SE" altLang="sv-SE" sz="2800" dirty="0">
                <a:solidFill>
                  <a:schemeClr val="tx2"/>
                </a:solidFill>
              </a:rPr>
              <a:t>vid sidan av ordinarie planeringssystem</a:t>
            </a:r>
            <a:br>
              <a:rPr lang="sv-SE" altLang="sv-SE" sz="2800" dirty="0">
                <a:solidFill>
                  <a:schemeClr val="tx2"/>
                </a:solidFill>
              </a:rPr>
            </a:br>
            <a:r>
              <a:rPr lang="sv-SE" altLang="sv-SE" sz="2800" dirty="0">
                <a:solidFill>
                  <a:schemeClr val="tx2"/>
                </a:solidFill>
              </a:rPr>
              <a:t>3. Selektering och tolkning av </a:t>
            </a:r>
            <a:r>
              <a:rPr lang="sv-SE" altLang="sv-SE" sz="2800" dirty="0" err="1">
                <a:solidFill>
                  <a:schemeClr val="tx2"/>
                </a:solidFill>
              </a:rPr>
              <a:t>SUTi</a:t>
            </a:r>
            <a:r>
              <a:rPr lang="sv-SE" altLang="sv-SE" sz="2800" dirty="0">
                <a:solidFill>
                  <a:schemeClr val="tx2"/>
                </a:solidFill>
              </a:rPr>
              <a:t>-info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38C7CA1E-57C1-5892-4070-457617C15761}"/>
              </a:ext>
            </a:extLst>
          </p:cNvPr>
          <p:cNvSpPr/>
          <p:nvPr/>
        </p:nvSpPr>
        <p:spPr>
          <a:xfrm>
            <a:off x="2487613" y="1955800"/>
            <a:ext cx="257175" cy="23129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client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659762CC-1895-6939-631B-846DE3E19F69}"/>
              </a:ext>
            </a:extLst>
          </p:cNvPr>
          <p:cNvSpPr/>
          <p:nvPr/>
        </p:nvSpPr>
        <p:spPr>
          <a:xfrm>
            <a:off x="5997575" y="1919288"/>
            <a:ext cx="257175" cy="2314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Provider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10249" name="Rectangle 12">
            <a:extLst>
              <a:ext uri="{FF2B5EF4-FFF2-40B4-BE49-F238E27FC236}">
                <a16:creationId xmlns:a16="http://schemas.microsoft.com/office/drawing/2014/main" id="{7ED2D556-07D3-7908-08DF-9C0D81F5F0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200" y="2135188"/>
            <a:ext cx="1754188" cy="71774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dirty="0" err="1"/>
              <a:t>Planeringssytem</a:t>
            </a:r>
            <a:br>
              <a:rPr lang="sv-SE" altLang="sv-SE" sz="1800" dirty="0"/>
            </a:br>
            <a:r>
              <a:rPr lang="sv-SE" altLang="sv-SE" sz="1800" dirty="0"/>
              <a:t>med SUTI</a:t>
            </a:r>
          </a:p>
        </p:txBody>
      </p:sp>
      <p:sp>
        <p:nvSpPr>
          <p:cNvPr id="10250" name="Rectangle 12">
            <a:extLst>
              <a:ext uri="{FF2B5EF4-FFF2-40B4-BE49-F238E27FC236}">
                <a16:creationId xmlns:a16="http://schemas.microsoft.com/office/drawing/2014/main" id="{8F368102-968B-66BB-D61B-55A17873C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4750" y="2135187"/>
            <a:ext cx="1738313" cy="163104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dirty="0"/>
              <a:t>Trafiksystem</a:t>
            </a:r>
          </a:p>
        </p:txBody>
      </p:sp>
      <p:sp>
        <p:nvSpPr>
          <p:cNvPr id="10251" name="textruta 11">
            <a:extLst>
              <a:ext uri="{FF2B5EF4-FFF2-40B4-BE49-F238E27FC236}">
                <a16:creationId xmlns:a16="http://schemas.microsoft.com/office/drawing/2014/main" id="{D35A47F2-3452-756A-1D13-E53EA82ED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1658938"/>
            <a:ext cx="7745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800" dirty="0" err="1"/>
              <a:t>Client</a:t>
            </a:r>
            <a:endParaRPr lang="sv-SE" altLang="sv-SE" sz="1800" dirty="0"/>
          </a:p>
        </p:txBody>
      </p:sp>
      <p:sp>
        <p:nvSpPr>
          <p:cNvPr id="10252" name="textruta 22">
            <a:extLst>
              <a:ext uri="{FF2B5EF4-FFF2-40B4-BE49-F238E27FC236}">
                <a16:creationId xmlns:a16="http://schemas.microsoft.com/office/drawing/2014/main" id="{43FF8288-92CD-D22F-F530-AE7F595C6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0175" y="1658938"/>
            <a:ext cx="10438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800" dirty="0" err="1"/>
              <a:t>Provider</a:t>
            </a:r>
            <a:endParaRPr lang="sv-SE" altLang="sv-SE" sz="1800" dirty="0"/>
          </a:p>
        </p:txBody>
      </p:sp>
      <p:cxnSp>
        <p:nvCxnSpPr>
          <p:cNvPr id="19" name="Rak pil 17">
            <a:extLst>
              <a:ext uri="{FF2B5EF4-FFF2-40B4-BE49-F238E27FC236}">
                <a16:creationId xmlns:a16="http://schemas.microsoft.com/office/drawing/2014/main" id="{3774042E-7099-8D48-7507-149BB2622133}"/>
              </a:ext>
            </a:extLst>
          </p:cNvPr>
          <p:cNvCxnSpPr>
            <a:cxnSpLocks/>
          </p:cNvCxnSpPr>
          <p:nvPr/>
        </p:nvCxnSpPr>
        <p:spPr>
          <a:xfrm flipV="1">
            <a:off x="3598133" y="2689225"/>
            <a:ext cx="2426430" cy="430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Rak pil 18">
            <a:extLst>
              <a:ext uri="{FF2B5EF4-FFF2-40B4-BE49-F238E27FC236}">
                <a16:creationId xmlns:a16="http://schemas.microsoft.com/office/drawing/2014/main" id="{23908CE1-5401-291C-C2F1-53F49199D0A8}"/>
              </a:ext>
            </a:extLst>
          </p:cNvPr>
          <p:cNvCxnSpPr>
            <a:cxnSpLocks/>
          </p:cNvCxnSpPr>
          <p:nvPr/>
        </p:nvCxnSpPr>
        <p:spPr>
          <a:xfrm flipH="1">
            <a:off x="3598133" y="2384425"/>
            <a:ext cx="240896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extruta 1">
            <a:extLst>
              <a:ext uri="{FF2B5EF4-FFF2-40B4-BE49-F238E27FC236}">
                <a16:creationId xmlns:a16="http://schemas.microsoft.com/office/drawing/2014/main" id="{00DF9DD0-8BAC-92E2-0DA5-B3104123B314}"/>
              </a:ext>
            </a:extLst>
          </p:cNvPr>
          <p:cNvSpPr txBox="1"/>
          <p:nvPr/>
        </p:nvSpPr>
        <p:spPr>
          <a:xfrm>
            <a:off x="3598133" y="2362913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Befintlig SUTI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722E1FE-742D-760B-768D-CC37A1C509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200" y="3315552"/>
            <a:ext cx="1754188" cy="71774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dirty="0"/>
              <a:t>Endpoint för</a:t>
            </a:r>
            <a:br>
              <a:rPr lang="sv-SE" altLang="sv-SE" sz="1800" dirty="0"/>
            </a:br>
            <a:r>
              <a:rPr lang="sv-SE" altLang="sv-SE" sz="1800" dirty="0" err="1"/>
              <a:t>bulkLocations</a:t>
            </a:r>
            <a:endParaRPr lang="sv-SE" altLang="sv-SE" sz="1800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82FDBD76-DCBD-C2F7-D158-F6492661B7D6}"/>
              </a:ext>
            </a:extLst>
          </p:cNvPr>
          <p:cNvSpPr txBox="1"/>
          <p:nvPr/>
        </p:nvSpPr>
        <p:spPr>
          <a:xfrm>
            <a:off x="3598133" y="3543277"/>
            <a:ext cx="2121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1111 </a:t>
            </a:r>
            <a:r>
              <a:rPr lang="sv-SE" dirty="0" err="1"/>
              <a:t>bulkLocations</a:t>
            </a:r>
            <a:endParaRPr lang="sv-SE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61532196-1AF0-9EF7-6C20-3F8505787C19}"/>
              </a:ext>
            </a:extLst>
          </p:cNvPr>
          <p:cNvSpPr txBox="1"/>
          <p:nvPr/>
        </p:nvSpPr>
        <p:spPr>
          <a:xfrm>
            <a:off x="3851920" y="4624257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Från SUTI-slussen selekteras t.ex.</a:t>
            </a:r>
            <a:br>
              <a:rPr lang="sv-SE" dirty="0"/>
            </a:br>
            <a:r>
              <a:rPr lang="sv-SE" dirty="0"/>
              <a:t>orderinfo, biltilldelning samt olika</a:t>
            </a:r>
            <a:br>
              <a:rPr lang="sv-SE" dirty="0"/>
            </a:br>
            <a:r>
              <a:rPr lang="sv-SE" dirty="0"/>
              <a:t>händelser (2000, 3003, 4010)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CAF18146-3A2B-F910-3848-272A1E475BD4}"/>
              </a:ext>
            </a:extLst>
          </p:cNvPr>
          <p:cNvSpPr/>
          <p:nvPr/>
        </p:nvSpPr>
        <p:spPr>
          <a:xfrm>
            <a:off x="2974975" y="1955800"/>
            <a:ext cx="600933" cy="1142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SUTIsluss</a:t>
            </a:r>
            <a:endParaRPr lang="sv-SE" sz="1400" dirty="0">
              <a:solidFill>
                <a:schemeClr val="tx1"/>
              </a:solidFill>
            </a:endParaRPr>
          </a:p>
        </p:txBody>
      </p:sp>
      <p:cxnSp>
        <p:nvCxnSpPr>
          <p:cNvPr id="12" name="Rak pil 17">
            <a:extLst>
              <a:ext uri="{FF2B5EF4-FFF2-40B4-BE49-F238E27FC236}">
                <a16:creationId xmlns:a16="http://schemas.microsoft.com/office/drawing/2014/main" id="{371B6BB7-9C71-AA90-0CA3-01DD3E3DEF73}"/>
              </a:ext>
            </a:extLst>
          </p:cNvPr>
          <p:cNvCxnSpPr>
            <a:cxnSpLocks/>
          </p:cNvCxnSpPr>
          <p:nvPr/>
        </p:nvCxnSpPr>
        <p:spPr>
          <a:xfrm>
            <a:off x="2731724" y="2732245"/>
            <a:ext cx="24325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Rak pil 18">
            <a:extLst>
              <a:ext uri="{FF2B5EF4-FFF2-40B4-BE49-F238E27FC236}">
                <a16:creationId xmlns:a16="http://schemas.microsoft.com/office/drawing/2014/main" id="{7465F2C1-0491-942B-3A2D-2F09C205F796}"/>
              </a:ext>
            </a:extLst>
          </p:cNvPr>
          <p:cNvCxnSpPr>
            <a:cxnSpLocks/>
          </p:cNvCxnSpPr>
          <p:nvPr/>
        </p:nvCxnSpPr>
        <p:spPr>
          <a:xfrm flipH="1">
            <a:off x="2731724" y="2456020"/>
            <a:ext cx="2794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Rektangel 7">
            <a:extLst>
              <a:ext uri="{FF2B5EF4-FFF2-40B4-BE49-F238E27FC236}">
                <a16:creationId xmlns:a16="http://schemas.microsoft.com/office/drawing/2014/main" id="{8E7A64F1-BF7E-D1BE-5C08-2A6F5AABFA54}"/>
              </a:ext>
            </a:extLst>
          </p:cNvPr>
          <p:cNvSpPr/>
          <p:nvPr/>
        </p:nvSpPr>
        <p:spPr>
          <a:xfrm>
            <a:off x="711200" y="4347685"/>
            <a:ext cx="2864707" cy="1142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>
                <a:solidFill>
                  <a:schemeClr val="tx1"/>
                </a:solidFill>
              </a:rPr>
              <a:t>Separat</a:t>
            </a:r>
            <a:br>
              <a:rPr lang="sv-SE" sz="1400" dirty="0">
                <a:solidFill>
                  <a:schemeClr val="tx1"/>
                </a:solidFill>
              </a:rPr>
            </a:br>
            <a:r>
              <a:rPr lang="sv-SE" sz="1400" dirty="0">
                <a:solidFill>
                  <a:schemeClr val="tx1"/>
                </a:solidFill>
              </a:rPr>
              <a:t>passagerarsystem</a:t>
            </a:r>
          </a:p>
        </p:txBody>
      </p:sp>
      <p:sp>
        <p:nvSpPr>
          <p:cNvPr id="11" name="Pil: nedåt 10">
            <a:extLst>
              <a:ext uri="{FF2B5EF4-FFF2-40B4-BE49-F238E27FC236}">
                <a16:creationId xmlns:a16="http://schemas.microsoft.com/office/drawing/2014/main" id="{BD93F1AA-22CC-C27A-F453-B6DBC1542EF4}"/>
              </a:ext>
            </a:extLst>
          </p:cNvPr>
          <p:cNvSpPr/>
          <p:nvPr/>
        </p:nvSpPr>
        <p:spPr>
          <a:xfrm>
            <a:off x="1269871" y="4033300"/>
            <a:ext cx="493817" cy="31438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il: nedåt 12">
            <a:extLst>
              <a:ext uri="{FF2B5EF4-FFF2-40B4-BE49-F238E27FC236}">
                <a16:creationId xmlns:a16="http://schemas.microsoft.com/office/drawing/2014/main" id="{C6E3C3D4-AFBB-8B61-0F58-2236258D85F7}"/>
              </a:ext>
            </a:extLst>
          </p:cNvPr>
          <p:cNvSpPr/>
          <p:nvPr/>
        </p:nvSpPr>
        <p:spPr>
          <a:xfrm flipH="1">
            <a:off x="2871422" y="3125789"/>
            <a:ext cx="597289" cy="122189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5" name="Rak pil 18">
            <a:extLst>
              <a:ext uri="{FF2B5EF4-FFF2-40B4-BE49-F238E27FC236}">
                <a16:creationId xmlns:a16="http://schemas.microsoft.com/office/drawing/2014/main" id="{201EF8BD-71F5-CE31-3611-64377A94AA39}"/>
              </a:ext>
            </a:extLst>
          </p:cNvPr>
          <p:cNvCxnSpPr/>
          <p:nvPr/>
        </p:nvCxnSpPr>
        <p:spPr>
          <a:xfrm flipH="1">
            <a:off x="2749550" y="3564789"/>
            <a:ext cx="325755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82381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02E5E-B5E2-6DE4-6146-7F2F885A5D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4">
            <a:extLst>
              <a:ext uri="{FF2B5EF4-FFF2-40B4-BE49-F238E27FC236}">
                <a16:creationId xmlns:a16="http://schemas.microsoft.com/office/drawing/2014/main" id="{CAC23969-6240-7297-E969-42539B14C8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876925"/>
            <a:ext cx="161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4" name="Rectangle 2">
            <a:extLst>
              <a:ext uri="{FF2B5EF4-FFF2-40B4-BE49-F238E27FC236}">
                <a16:creationId xmlns:a16="http://schemas.microsoft.com/office/drawing/2014/main" id="{8FA83898-17B2-1412-9FE8-782B696AE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2800" dirty="0">
                <a:solidFill>
                  <a:schemeClr val="tx2"/>
                </a:solidFill>
              </a:rPr>
              <a:t>Utveckling av Passagerarinformation</a:t>
            </a:r>
            <a:br>
              <a:rPr lang="sv-SE" altLang="sv-SE" sz="2800" dirty="0">
                <a:solidFill>
                  <a:schemeClr val="tx2"/>
                </a:solidFill>
              </a:rPr>
            </a:br>
            <a:r>
              <a:rPr lang="sv-SE" altLang="sv-SE" sz="2800" dirty="0">
                <a:solidFill>
                  <a:schemeClr val="tx2"/>
                </a:solidFill>
              </a:rPr>
              <a:t>vid sidan av ordinarie planeringssystem</a:t>
            </a:r>
            <a:br>
              <a:rPr lang="sv-SE" altLang="sv-SE" sz="2800" dirty="0">
                <a:solidFill>
                  <a:schemeClr val="tx2"/>
                </a:solidFill>
              </a:rPr>
            </a:br>
            <a:r>
              <a:rPr lang="sv-SE" altLang="sv-SE" sz="2800" dirty="0">
                <a:solidFill>
                  <a:schemeClr val="tx2"/>
                </a:solidFill>
              </a:rPr>
              <a:t>4. Mer avancerad sluss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447D1E8E-FA44-7AB9-38C1-1D2F8DC450B8}"/>
              </a:ext>
            </a:extLst>
          </p:cNvPr>
          <p:cNvSpPr/>
          <p:nvPr/>
        </p:nvSpPr>
        <p:spPr>
          <a:xfrm>
            <a:off x="2487613" y="1955800"/>
            <a:ext cx="257175" cy="23129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client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5B52A9D0-1BA0-FD11-1D3D-A626BD85EB01}"/>
              </a:ext>
            </a:extLst>
          </p:cNvPr>
          <p:cNvSpPr/>
          <p:nvPr/>
        </p:nvSpPr>
        <p:spPr>
          <a:xfrm>
            <a:off x="5997575" y="1919288"/>
            <a:ext cx="257175" cy="2314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Provider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10249" name="Rectangle 12">
            <a:extLst>
              <a:ext uri="{FF2B5EF4-FFF2-40B4-BE49-F238E27FC236}">
                <a16:creationId xmlns:a16="http://schemas.microsoft.com/office/drawing/2014/main" id="{BDBF1196-FA2C-6F96-D8CF-2DE421F829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200" y="2135188"/>
            <a:ext cx="1754188" cy="71774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dirty="0" err="1"/>
              <a:t>Planeringssytem</a:t>
            </a:r>
            <a:br>
              <a:rPr lang="sv-SE" altLang="sv-SE" sz="1800" dirty="0"/>
            </a:br>
            <a:r>
              <a:rPr lang="sv-SE" altLang="sv-SE" sz="1800" dirty="0"/>
              <a:t>med SUTI</a:t>
            </a:r>
          </a:p>
        </p:txBody>
      </p:sp>
      <p:sp>
        <p:nvSpPr>
          <p:cNvPr id="10250" name="Rectangle 12">
            <a:extLst>
              <a:ext uri="{FF2B5EF4-FFF2-40B4-BE49-F238E27FC236}">
                <a16:creationId xmlns:a16="http://schemas.microsoft.com/office/drawing/2014/main" id="{066D9314-9302-9500-59DE-B4AA78989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4750" y="2135187"/>
            <a:ext cx="1738313" cy="163104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dirty="0"/>
              <a:t>Trafiksystem</a:t>
            </a:r>
          </a:p>
        </p:txBody>
      </p:sp>
      <p:sp>
        <p:nvSpPr>
          <p:cNvPr id="10251" name="textruta 11">
            <a:extLst>
              <a:ext uri="{FF2B5EF4-FFF2-40B4-BE49-F238E27FC236}">
                <a16:creationId xmlns:a16="http://schemas.microsoft.com/office/drawing/2014/main" id="{B4D9B562-B6D3-F523-3016-A5476BC78C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1658938"/>
            <a:ext cx="7745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800" dirty="0" err="1"/>
              <a:t>Client</a:t>
            </a:r>
            <a:endParaRPr lang="sv-SE" altLang="sv-SE" sz="1800" dirty="0"/>
          </a:p>
        </p:txBody>
      </p:sp>
      <p:sp>
        <p:nvSpPr>
          <p:cNvPr id="10252" name="textruta 22">
            <a:extLst>
              <a:ext uri="{FF2B5EF4-FFF2-40B4-BE49-F238E27FC236}">
                <a16:creationId xmlns:a16="http://schemas.microsoft.com/office/drawing/2014/main" id="{3DD03652-1AEB-4897-B0E0-937754506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0175" y="1658938"/>
            <a:ext cx="10438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800" dirty="0" err="1"/>
              <a:t>Provider</a:t>
            </a:r>
            <a:endParaRPr lang="sv-SE" altLang="sv-SE" sz="1800" dirty="0"/>
          </a:p>
        </p:txBody>
      </p:sp>
      <p:cxnSp>
        <p:nvCxnSpPr>
          <p:cNvPr id="19" name="Rak pil 17">
            <a:extLst>
              <a:ext uri="{FF2B5EF4-FFF2-40B4-BE49-F238E27FC236}">
                <a16:creationId xmlns:a16="http://schemas.microsoft.com/office/drawing/2014/main" id="{9A292505-C878-6250-481B-C085611F7E87}"/>
              </a:ext>
            </a:extLst>
          </p:cNvPr>
          <p:cNvCxnSpPr>
            <a:cxnSpLocks/>
          </p:cNvCxnSpPr>
          <p:nvPr/>
        </p:nvCxnSpPr>
        <p:spPr>
          <a:xfrm flipV="1">
            <a:off x="3598133" y="2689225"/>
            <a:ext cx="2426430" cy="430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Rak pil 18">
            <a:extLst>
              <a:ext uri="{FF2B5EF4-FFF2-40B4-BE49-F238E27FC236}">
                <a16:creationId xmlns:a16="http://schemas.microsoft.com/office/drawing/2014/main" id="{36E13766-DFB9-0651-CC3E-6F452D7A3C2A}"/>
              </a:ext>
            </a:extLst>
          </p:cNvPr>
          <p:cNvCxnSpPr>
            <a:cxnSpLocks/>
          </p:cNvCxnSpPr>
          <p:nvPr/>
        </p:nvCxnSpPr>
        <p:spPr>
          <a:xfrm flipH="1">
            <a:off x="4502150" y="2384425"/>
            <a:ext cx="150495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extruta 1">
            <a:extLst>
              <a:ext uri="{FF2B5EF4-FFF2-40B4-BE49-F238E27FC236}">
                <a16:creationId xmlns:a16="http://schemas.microsoft.com/office/drawing/2014/main" id="{2440AFD7-7D12-AF0E-A60E-F78E0F1D235B}"/>
              </a:ext>
            </a:extLst>
          </p:cNvPr>
          <p:cNvSpPr txBox="1"/>
          <p:nvPr/>
        </p:nvSpPr>
        <p:spPr>
          <a:xfrm>
            <a:off x="4695846" y="2340786"/>
            <a:ext cx="1269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Utvecklad SUTI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A7944BF5-FEDC-214D-50A6-06A66F95F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200" y="3315552"/>
            <a:ext cx="1754188" cy="71774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dirty="0"/>
              <a:t>Endpoint för</a:t>
            </a:r>
            <a:br>
              <a:rPr lang="sv-SE" altLang="sv-SE" sz="1800" dirty="0"/>
            </a:br>
            <a:r>
              <a:rPr lang="sv-SE" altLang="sv-SE" sz="1800" dirty="0" err="1"/>
              <a:t>bulkLocations</a:t>
            </a:r>
            <a:endParaRPr lang="sv-SE" altLang="sv-SE" sz="1800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ECCA6B01-9340-470D-2538-55E772584670}"/>
              </a:ext>
            </a:extLst>
          </p:cNvPr>
          <p:cNvSpPr txBox="1"/>
          <p:nvPr/>
        </p:nvSpPr>
        <p:spPr>
          <a:xfrm>
            <a:off x="3598133" y="3543277"/>
            <a:ext cx="2121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1111 </a:t>
            </a:r>
            <a:r>
              <a:rPr lang="sv-SE" dirty="0" err="1"/>
              <a:t>bulkLocations</a:t>
            </a:r>
            <a:endParaRPr lang="sv-SE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EDCC52B-AB40-D942-0504-E3F6F146FE8E}"/>
              </a:ext>
            </a:extLst>
          </p:cNvPr>
          <p:cNvSpPr txBox="1"/>
          <p:nvPr/>
        </p:nvSpPr>
        <p:spPr>
          <a:xfrm>
            <a:off x="4169222" y="4567354"/>
            <a:ext cx="4752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Begäran om komplettering av SUTI-</a:t>
            </a:r>
            <a:br>
              <a:rPr lang="sv-SE" dirty="0"/>
            </a:br>
            <a:r>
              <a:rPr lang="sv-SE" dirty="0"/>
              <a:t>trafik utan ändring i befintligt</a:t>
            </a:r>
            <a:br>
              <a:rPr lang="sv-SE" dirty="0"/>
            </a:br>
            <a:r>
              <a:rPr lang="sv-SE" dirty="0"/>
              <a:t>planeringssystem, t.ex. nya taggar eller</a:t>
            </a:r>
            <a:br>
              <a:rPr lang="sv-SE" dirty="0"/>
            </a:br>
            <a:r>
              <a:rPr lang="sv-SE" dirty="0"/>
              <a:t>händelser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F1EC89DC-9056-FE15-3302-AE8B46F687B6}"/>
              </a:ext>
            </a:extLst>
          </p:cNvPr>
          <p:cNvSpPr/>
          <p:nvPr/>
        </p:nvSpPr>
        <p:spPr>
          <a:xfrm>
            <a:off x="2974975" y="1955800"/>
            <a:ext cx="1495425" cy="1142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SUTIsluss</a:t>
            </a:r>
            <a:br>
              <a:rPr lang="sv-SE" sz="1400" dirty="0">
                <a:solidFill>
                  <a:schemeClr val="tx1"/>
                </a:solidFill>
              </a:rPr>
            </a:br>
            <a:r>
              <a:rPr lang="sv-SE" sz="1400" dirty="0">
                <a:solidFill>
                  <a:schemeClr val="tx1"/>
                </a:solidFill>
              </a:rPr>
              <a:t>Av- och </a:t>
            </a:r>
            <a:r>
              <a:rPr lang="sv-SE" sz="1400" dirty="0" err="1">
                <a:solidFill>
                  <a:schemeClr val="tx1"/>
                </a:solidFill>
              </a:rPr>
              <a:t>påmaskning</a:t>
            </a:r>
            <a:endParaRPr lang="sv-SE" sz="1400" dirty="0">
              <a:solidFill>
                <a:schemeClr val="tx1"/>
              </a:solidFill>
            </a:endParaRPr>
          </a:p>
        </p:txBody>
      </p:sp>
      <p:cxnSp>
        <p:nvCxnSpPr>
          <p:cNvPr id="12" name="Rak pil 17">
            <a:extLst>
              <a:ext uri="{FF2B5EF4-FFF2-40B4-BE49-F238E27FC236}">
                <a16:creationId xmlns:a16="http://schemas.microsoft.com/office/drawing/2014/main" id="{BF5F0F48-212B-559E-6B8A-42B8C8359297}"/>
              </a:ext>
            </a:extLst>
          </p:cNvPr>
          <p:cNvCxnSpPr>
            <a:cxnSpLocks/>
          </p:cNvCxnSpPr>
          <p:nvPr/>
        </p:nvCxnSpPr>
        <p:spPr>
          <a:xfrm>
            <a:off x="2731724" y="2732245"/>
            <a:ext cx="24325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Rak pil 18">
            <a:extLst>
              <a:ext uri="{FF2B5EF4-FFF2-40B4-BE49-F238E27FC236}">
                <a16:creationId xmlns:a16="http://schemas.microsoft.com/office/drawing/2014/main" id="{4F5D79D2-94AB-99FB-36C2-15522E8F9D09}"/>
              </a:ext>
            </a:extLst>
          </p:cNvPr>
          <p:cNvCxnSpPr>
            <a:cxnSpLocks/>
          </p:cNvCxnSpPr>
          <p:nvPr/>
        </p:nvCxnSpPr>
        <p:spPr>
          <a:xfrm flipH="1">
            <a:off x="2731724" y="2456020"/>
            <a:ext cx="2794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Rektangel 7">
            <a:extLst>
              <a:ext uri="{FF2B5EF4-FFF2-40B4-BE49-F238E27FC236}">
                <a16:creationId xmlns:a16="http://schemas.microsoft.com/office/drawing/2014/main" id="{E3F77677-748D-907C-7850-301CFB2FC6F3}"/>
              </a:ext>
            </a:extLst>
          </p:cNvPr>
          <p:cNvSpPr/>
          <p:nvPr/>
        </p:nvSpPr>
        <p:spPr>
          <a:xfrm>
            <a:off x="711200" y="4347685"/>
            <a:ext cx="3759200" cy="1142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>
                <a:solidFill>
                  <a:schemeClr val="tx1"/>
                </a:solidFill>
              </a:rPr>
              <a:t>Separat</a:t>
            </a:r>
            <a:br>
              <a:rPr lang="sv-SE" sz="1400" dirty="0">
                <a:solidFill>
                  <a:schemeClr val="tx1"/>
                </a:solidFill>
              </a:rPr>
            </a:br>
            <a:r>
              <a:rPr lang="sv-SE" sz="1400" dirty="0">
                <a:solidFill>
                  <a:schemeClr val="tx1"/>
                </a:solidFill>
              </a:rPr>
              <a:t>passagerarsystem</a:t>
            </a:r>
          </a:p>
        </p:txBody>
      </p:sp>
      <p:sp>
        <p:nvSpPr>
          <p:cNvPr id="11" name="Pil: nedåt 10">
            <a:extLst>
              <a:ext uri="{FF2B5EF4-FFF2-40B4-BE49-F238E27FC236}">
                <a16:creationId xmlns:a16="http://schemas.microsoft.com/office/drawing/2014/main" id="{74F2AE9E-2405-541E-DF03-43FD40BA274C}"/>
              </a:ext>
            </a:extLst>
          </p:cNvPr>
          <p:cNvSpPr/>
          <p:nvPr/>
        </p:nvSpPr>
        <p:spPr>
          <a:xfrm>
            <a:off x="1269871" y="4033300"/>
            <a:ext cx="493817" cy="31438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il: nedåt 12">
            <a:extLst>
              <a:ext uri="{FF2B5EF4-FFF2-40B4-BE49-F238E27FC236}">
                <a16:creationId xmlns:a16="http://schemas.microsoft.com/office/drawing/2014/main" id="{EED57A45-5291-A54E-B97B-92E6F3B705BC}"/>
              </a:ext>
            </a:extLst>
          </p:cNvPr>
          <p:cNvSpPr/>
          <p:nvPr/>
        </p:nvSpPr>
        <p:spPr>
          <a:xfrm flipH="1">
            <a:off x="2871422" y="3125789"/>
            <a:ext cx="597289" cy="122189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5" name="Rak pil 18">
            <a:extLst>
              <a:ext uri="{FF2B5EF4-FFF2-40B4-BE49-F238E27FC236}">
                <a16:creationId xmlns:a16="http://schemas.microsoft.com/office/drawing/2014/main" id="{30CD2F11-3B90-9B5B-8922-FA5CE918EA37}"/>
              </a:ext>
            </a:extLst>
          </p:cNvPr>
          <p:cNvCxnSpPr/>
          <p:nvPr/>
        </p:nvCxnSpPr>
        <p:spPr>
          <a:xfrm flipH="1">
            <a:off x="2749550" y="3564789"/>
            <a:ext cx="325755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18370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B1952A-FA8F-BCE1-F55B-58EA49CD74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4">
            <a:extLst>
              <a:ext uri="{FF2B5EF4-FFF2-40B4-BE49-F238E27FC236}">
                <a16:creationId xmlns:a16="http://schemas.microsoft.com/office/drawing/2014/main" id="{F4DE2606-79EB-1B00-126C-EF3FA2D5A1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876925"/>
            <a:ext cx="161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4" name="Rectangle 2">
            <a:extLst>
              <a:ext uri="{FF2B5EF4-FFF2-40B4-BE49-F238E27FC236}">
                <a16:creationId xmlns:a16="http://schemas.microsoft.com/office/drawing/2014/main" id="{74E850F5-960E-3F8F-86E2-BD0A47A59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2800" dirty="0">
                <a:solidFill>
                  <a:schemeClr val="tx2"/>
                </a:solidFill>
              </a:rPr>
              <a:t>Utveckling av Passagerarinformation</a:t>
            </a:r>
            <a:br>
              <a:rPr lang="sv-SE" altLang="sv-SE" sz="2800" dirty="0">
                <a:solidFill>
                  <a:schemeClr val="tx2"/>
                </a:solidFill>
              </a:rPr>
            </a:br>
            <a:r>
              <a:rPr lang="sv-SE" altLang="sv-SE" sz="2800" dirty="0">
                <a:solidFill>
                  <a:schemeClr val="tx2"/>
                </a:solidFill>
              </a:rPr>
              <a:t>vid sidan av ordinarie planeringssystem</a:t>
            </a:r>
            <a:br>
              <a:rPr lang="sv-SE" altLang="sv-SE" sz="2800" dirty="0">
                <a:solidFill>
                  <a:schemeClr val="tx2"/>
                </a:solidFill>
              </a:rPr>
            </a:br>
            <a:r>
              <a:rPr lang="sv-SE" altLang="sv-SE" sz="2800" dirty="0">
                <a:solidFill>
                  <a:schemeClr val="tx2"/>
                </a:solidFill>
              </a:rPr>
              <a:t>5. Infogande av ny trafik i avancerad sluss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96EBCF8E-42EB-9174-1C9C-92EE1D034D09}"/>
              </a:ext>
            </a:extLst>
          </p:cNvPr>
          <p:cNvSpPr/>
          <p:nvPr/>
        </p:nvSpPr>
        <p:spPr>
          <a:xfrm>
            <a:off x="2487613" y="1955800"/>
            <a:ext cx="257175" cy="23129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client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8D88B9BB-B4DE-10CC-7292-9B4F8FF7C046}"/>
              </a:ext>
            </a:extLst>
          </p:cNvPr>
          <p:cNvSpPr/>
          <p:nvPr/>
        </p:nvSpPr>
        <p:spPr>
          <a:xfrm>
            <a:off x="5997575" y="1919288"/>
            <a:ext cx="257175" cy="2314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Provider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10249" name="Rectangle 12">
            <a:extLst>
              <a:ext uri="{FF2B5EF4-FFF2-40B4-BE49-F238E27FC236}">
                <a16:creationId xmlns:a16="http://schemas.microsoft.com/office/drawing/2014/main" id="{EA0E7CBF-4311-6681-86E4-32F6CCD5E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200" y="2135188"/>
            <a:ext cx="1754188" cy="71774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dirty="0" err="1"/>
              <a:t>Planeringssytem</a:t>
            </a:r>
            <a:br>
              <a:rPr lang="sv-SE" altLang="sv-SE" sz="1800" dirty="0"/>
            </a:br>
            <a:r>
              <a:rPr lang="sv-SE" altLang="sv-SE" sz="1800" dirty="0"/>
              <a:t>med SUTI</a:t>
            </a:r>
          </a:p>
        </p:txBody>
      </p:sp>
      <p:sp>
        <p:nvSpPr>
          <p:cNvPr id="10250" name="Rectangle 12">
            <a:extLst>
              <a:ext uri="{FF2B5EF4-FFF2-40B4-BE49-F238E27FC236}">
                <a16:creationId xmlns:a16="http://schemas.microsoft.com/office/drawing/2014/main" id="{E5394BFF-C9B8-9E19-EE2F-4FF9F41591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4750" y="2135187"/>
            <a:ext cx="1738313" cy="163104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dirty="0"/>
              <a:t>Trafiksystem</a:t>
            </a:r>
          </a:p>
        </p:txBody>
      </p:sp>
      <p:sp>
        <p:nvSpPr>
          <p:cNvPr id="10251" name="textruta 11">
            <a:extLst>
              <a:ext uri="{FF2B5EF4-FFF2-40B4-BE49-F238E27FC236}">
                <a16:creationId xmlns:a16="http://schemas.microsoft.com/office/drawing/2014/main" id="{D9A08E2E-D47C-58C0-C532-7A2D53643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1658938"/>
            <a:ext cx="7745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800" dirty="0" err="1"/>
              <a:t>Client</a:t>
            </a:r>
            <a:endParaRPr lang="sv-SE" altLang="sv-SE" sz="1800" dirty="0"/>
          </a:p>
        </p:txBody>
      </p:sp>
      <p:sp>
        <p:nvSpPr>
          <p:cNvPr id="10252" name="textruta 22">
            <a:extLst>
              <a:ext uri="{FF2B5EF4-FFF2-40B4-BE49-F238E27FC236}">
                <a16:creationId xmlns:a16="http://schemas.microsoft.com/office/drawing/2014/main" id="{4518311F-ED93-54F5-72A4-54B79BCA9A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0175" y="1658938"/>
            <a:ext cx="10438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800" dirty="0" err="1"/>
              <a:t>Provider</a:t>
            </a:r>
            <a:endParaRPr lang="sv-SE" altLang="sv-SE" sz="1800" dirty="0"/>
          </a:p>
        </p:txBody>
      </p:sp>
      <p:cxnSp>
        <p:nvCxnSpPr>
          <p:cNvPr id="19" name="Rak pil 17">
            <a:extLst>
              <a:ext uri="{FF2B5EF4-FFF2-40B4-BE49-F238E27FC236}">
                <a16:creationId xmlns:a16="http://schemas.microsoft.com/office/drawing/2014/main" id="{E32BBD2E-B62D-95EB-EF58-D1422BFB5DAD}"/>
              </a:ext>
            </a:extLst>
          </p:cNvPr>
          <p:cNvCxnSpPr>
            <a:cxnSpLocks/>
          </p:cNvCxnSpPr>
          <p:nvPr/>
        </p:nvCxnSpPr>
        <p:spPr>
          <a:xfrm flipV="1">
            <a:off x="3598133" y="2689225"/>
            <a:ext cx="2426430" cy="4302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Rak pil 18">
            <a:extLst>
              <a:ext uri="{FF2B5EF4-FFF2-40B4-BE49-F238E27FC236}">
                <a16:creationId xmlns:a16="http://schemas.microsoft.com/office/drawing/2014/main" id="{64F1FBFC-1157-7DED-B408-B8B3177B52B7}"/>
              </a:ext>
            </a:extLst>
          </p:cNvPr>
          <p:cNvCxnSpPr>
            <a:cxnSpLocks/>
          </p:cNvCxnSpPr>
          <p:nvPr/>
        </p:nvCxnSpPr>
        <p:spPr>
          <a:xfrm flipH="1">
            <a:off x="4502150" y="2384425"/>
            <a:ext cx="1504950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extruta 1">
            <a:extLst>
              <a:ext uri="{FF2B5EF4-FFF2-40B4-BE49-F238E27FC236}">
                <a16:creationId xmlns:a16="http://schemas.microsoft.com/office/drawing/2014/main" id="{61364B0C-93E1-8336-0DDD-3383DDB3FAD4}"/>
              </a:ext>
            </a:extLst>
          </p:cNvPr>
          <p:cNvSpPr txBox="1"/>
          <p:nvPr/>
        </p:nvSpPr>
        <p:spPr>
          <a:xfrm>
            <a:off x="4695846" y="2340786"/>
            <a:ext cx="1269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Utvecklad SUTI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DE543497-F07A-FA54-A323-2B5C6ED8A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200" y="3315552"/>
            <a:ext cx="1754188" cy="71774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dirty="0"/>
              <a:t>Endpoint för</a:t>
            </a:r>
            <a:br>
              <a:rPr lang="sv-SE" altLang="sv-SE" sz="1800" dirty="0"/>
            </a:br>
            <a:r>
              <a:rPr lang="sv-SE" altLang="sv-SE" sz="1800" dirty="0" err="1"/>
              <a:t>bulkLocations</a:t>
            </a:r>
            <a:endParaRPr lang="sv-SE" altLang="sv-SE" sz="1800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58A916F4-A4B5-EE78-644E-A8970C5028C1}"/>
              </a:ext>
            </a:extLst>
          </p:cNvPr>
          <p:cNvSpPr txBox="1"/>
          <p:nvPr/>
        </p:nvSpPr>
        <p:spPr>
          <a:xfrm>
            <a:off x="4012704" y="3543920"/>
            <a:ext cx="2121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1111 </a:t>
            </a:r>
            <a:r>
              <a:rPr lang="sv-SE" dirty="0" err="1"/>
              <a:t>bulkLocations</a:t>
            </a:r>
            <a:endParaRPr lang="sv-SE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C379170B-2D7D-3E7C-A5A8-9E7907B13B46}"/>
              </a:ext>
            </a:extLst>
          </p:cNvPr>
          <p:cNvSpPr txBox="1"/>
          <p:nvPr/>
        </p:nvSpPr>
        <p:spPr>
          <a:xfrm>
            <a:off x="4169222" y="4567354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Tillägg av viss trafik </a:t>
            </a:r>
            <a:r>
              <a:rPr lang="sv-SE" dirty="0" err="1"/>
              <a:t>t.ex</a:t>
            </a:r>
            <a:r>
              <a:rPr lang="sv-SE" dirty="0"/>
              <a:t> kommunikation</a:t>
            </a:r>
            <a:br>
              <a:rPr lang="sv-SE" dirty="0"/>
            </a:br>
            <a:r>
              <a:rPr lang="sv-SE" dirty="0"/>
              <a:t>från resenär till trafiksystem eller fordon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1AE088C0-807C-99A5-B03F-D30CE520C855}"/>
              </a:ext>
            </a:extLst>
          </p:cNvPr>
          <p:cNvSpPr/>
          <p:nvPr/>
        </p:nvSpPr>
        <p:spPr>
          <a:xfrm>
            <a:off x="2974975" y="1955800"/>
            <a:ext cx="1495425" cy="1142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SUTIsluss</a:t>
            </a:r>
            <a:br>
              <a:rPr lang="sv-SE" sz="1400" dirty="0">
                <a:solidFill>
                  <a:schemeClr val="tx1"/>
                </a:solidFill>
              </a:rPr>
            </a:br>
            <a:r>
              <a:rPr lang="sv-SE" sz="1400" dirty="0">
                <a:solidFill>
                  <a:schemeClr val="tx1"/>
                </a:solidFill>
              </a:rPr>
              <a:t>Av- och </a:t>
            </a:r>
            <a:r>
              <a:rPr lang="sv-SE" sz="1400" dirty="0" err="1">
                <a:solidFill>
                  <a:schemeClr val="tx1"/>
                </a:solidFill>
              </a:rPr>
              <a:t>påmaskning</a:t>
            </a:r>
            <a:endParaRPr lang="sv-SE" sz="1400" dirty="0">
              <a:solidFill>
                <a:schemeClr val="tx1"/>
              </a:solidFill>
            </a:endParaRPr>
          </a:p>
        </p:txBody>
      </p:sp>
      <p:cxnSp>
        <p:nvCxnSpPr>
          <p:cNvPr id="12" name="Rak pil 17">
            <a:extLst>
              <a:ext uri="{FF2B5EF4-FFF2-40B4-BE49-F238E27FC236}">
                <a16:creationId xmlns:a16="http://schemas.microsoft.com/office/drawing/2014/main" id="{D714431F-3B76-A674-094D-1130E4B682AF}"/>
              </a:ext>
            </a:extLst>
          </p:cNvPr>
          <p:cNvCxnSpPr>
            <a:cxnSpLocks/>
          </p:cNvCxnSpPr>
          <p:nvPr/>
        </p:nvCxnSpPr>
        <p:spPr>
          <a:xfrm>
            <a:off x="2731724" y="2732245"/>
            <a:ext cx="24325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Rak pil 18">
            <a:extLst>
              <a:ext uri="{FF2B5EF4-FFF2-40B4-BE49-F238E27FC236}">
                <a16:creationId xmlns:a16="http://schemas.microsoft.com/office/drawing/2014/main" id="{B45E1B09-4FA9-4E93-D4BF-C2F3B437B5C3}"/>
              </a:ext>
            </a:extLst>
          </p:cNvPr>
          <p:cNvCxnSpPr>
            <a:cxnSpLocks/>
          </p:cNvCxnSpPr>
          <p:nvPr/>
        </p:nvCxnSpPr>
        <p:spPr>
          <a:xfrm flipH="1">
            <a:off x="2731724" y="2456020"/>
            <a:ext cx="2794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Rektangel 7">
            <a:extLst>
              <a:ext uri="{FF2B5EF4-FFF2-40B4-BE49-F238E27FC236}">
                <a16:creationId xmlns:a16="http://schemas.microsoft.com/office/drawing/2014/main" id="{8D736E7B-0D68-805B-E05D-C51F34EB4D97}"/>
              </a:ext>
            </a:extLst>
          </p:cNvPr>
          <p:cNvSpPr/>
          <p:nvPr/>
        </p:nvSpPr>
        <p:spPr>
          <a:xfrm>
            <a:off x="711200" y="4347685"/>
            <a:ext cx="3759200" cy="1142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>
                <a:solidFill>
                  <a:schemeClr val="tx1"/>
                </a:solidFill>
              </a:rPr>
              <a:t>Separat</a:t>
            </a:r>
            <a:br>
              <a:rPr lang="sv-SE" sz="1400" dirty="0">
                <a:solidFill>
                  <a:schemeClr val="tx1"/>
                </a:solidFill>
              </a:rPr>
            </a:br>
            <a:r>
              <a:rPr lang="sv-SE" sz="1400" dirty="0">
                <a:solidFill>
                  <a:schemeClr val="tx1"/>
                </a:solidFill>
              </a:rPr>
              <a:t>passagerarsystem</a:t>
            </a:r>
          </a:p>
        </p:txBody>
      </p:sp>
      <p:sp>
        <p:nvSpPr>
          <p:cNvPr id="11" name="Pil: nedåt 10">
            <a:extLst>
              <a:ext uri="{FF2B5EF4-FFF2-40B4-BE49-F238E27FC236}">
                <a16:creationId xmlns:a16="http://schemas.microsoft.com/office/drawing/2014/main" id="{B5A3B3FF-DA0D-AEC0-317F-EFD2B747F2F8}"/>
              </a:ext>
            </a:extLst>
          </p:cNvPr>
          <p:cNvSpPr/>
          <p:nvPr/>
        </p:nvSpPr>
        <p:spPr>
          <a:xfrm>
            <a:off x="1269871" y="4033300"/>
            <a:ext cx="493817" cy="31438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il: nedåt 12">
            <a:extLst>
              <a:ext uri="{FF2B5EF4-FFF2-40B4-BE49-F238E27FC236}">
                <a16:creationId xmlns:a16="http://schemas.microsoft.com/office/drawing/2014/main" id="{2FEA6535-C4AD-087D-15A5-A0FA9869A6CD}"/>
              </a:ext>
            </a:extLst>
          </p:cNvPr>
          <p:cNvSpPr/>
          <p:nvPr/>
        </p:nvSpPr>
        <p:spPr>
          <a:xfrm flipH="1">
            <a:off x="2871422" y="3125789"/>
            <a:ext cx="597289" cy="122189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5" name="Rak pil 18">
            <a:extLst>
              <a:ext uri="{FF2B5EF4-FFF2-40B4-BE49-F238E27FC236}">
                <a16:creationId xmlns:a16="http://schemas.microsoft.com/office/drawing/2014/main" id="{6842370D-2677-6030-195D-D37A69AA4A70}"/>
              </a:ext>
            </a:extLst>
          </p:cNvPr>
          <p:cNvCxnSpPr/>
          <p:nvPr/>
        </p:nvCxnSpPr>
        <p:spPr>
          <a:xfrm flipH="1">
            <a:off x="2749550" y="3564789"/>
            <a:ext cx="325755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Rak pilkoppling 15">
            <a:extLst>
              <a:ext uri="{FF2B5EF4-FFF2-40B4-BE49-F238E27FC236}">
                <a16:creationId xmlns:a16="http://schemas.microsoft.com/office/drawing/2014/main" id="{8EC21E04-4EBE-7AAF-F664-DAFEE929EED0}"/>
              </a:ext>
            </a:extLst>
          </p:cNvPr>
          <p:cNvCxnSpPr>
            <a:endCxn id="4" idx="2"/>
          </p:cNvCxnSpPr>
          <p:nvPr/>
        </p:nvCxnSpPr>
        <p:spPr>
          <a:xfrm flipH="1" flipV="1">
            <a:off x="3722688" y="3098799"/>
            <a:ext cx="0" cy="1248886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" name="Rak pilkoppling 16">
            <a:extLst>
              <a:ext uri="{FF2B5EF4-FFF2-40B4-BE49-F238E27FC236}">
                <a16:creationId xmlns:a16="http://schemas.microsoft.com/office/drawing/2014/main" id="{2908BBA9-6FFF-EF9E-DCBB-ED053059CBB2}"/>
              </a:ext>
            </a:extLst>
          </p:cNvPr>
          <p:cNvCxnSpPr>
            <a:cxnSpLocks/>
          </p:cNvCxnSpPr>
          <p:nvPr/>
        </p:nvCxnSpPr>
        <p:spPr>
          <a:xfrm>
            <a:off x="4067944" y="3125789"/>
            <a:ext cx="0" cy="1338313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5212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ubrik 1">
            <a:extLst>
              <a:ext uri="{FF2B5EF4-FFF2-40B4-BE49-F238E27FC236}">
                <a16:creationId xmlns:a16="http://schemas.microsoft.com/office/drawing/2014/main" id="{6F7CF08B-6DBB-4437-D033-6B9C4240EF64}"/>
              </a:ext>
            </a:extLst>
          </p:cNvPr>
          <p:cNvSpPr txBox="1">
            <a:spLocks/>
          </p:cNvSpPr>
          <p:nvPr/>
        </p:nvSpPr>
        <p:spPr bwMode="auto">
          <a:xfrm>
            <a:off x="468313" y="244475"/>
            <a:ext cx="82296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2400" dirty="0" err="1">
                <a:solidFill>
                  <a:schemeClr val="tx2"/>
                </a:solidFill>
              </a:rPr>
              <a:t>Estimation</a:t>
            </a:r>
            <a:r>
              <a:rPr lang="sv-SE" altLang="sv-SE" sz="2400" dirty="0">
                <a:solidFill>
                  <a:schemeClr val="tx2"/>
                </a:solidFill>
              </a:rPr>
              <a:t> </a:t>
            </a:r>
            <a:r>
              <a:rPr lang="sv-SE" altLang="sv-SE" sz="2400" dirty="0" err="1">
                <a:solidFill>
                  <a:schemeClr val="tx2"/>
                </a:solidFill>
              </a:rPr>
              <a:t>of</a:t>
            </a:r>
            <a:r>
              <a:rPr lang="sv-SE" altLang="sv-SE" sz="2400" dirty="0">
                <a:solidFill>
                  <a:schemeClr val="tx2"/>
                </a:solidFill>
              </a:rPr>
              <a:t> </a:t>
            </a:r>
            <a:r>
              <a:rPr lang="sv-SE" altLang="sv-SE" sz="2400" dirty="0" err="1">
                <a:solidFill>
                  <a:schemeClr val="tx2"/>
                </a:solidFill>
              </a:rPr>
              <a:t>vehicle</a:t>
            </a:r>
            <a:r>
              <a:rPr lang="sv-SE" altLang="sv-SE" sz="2400" dirty="0">
                <a:solidFill>
                  <a:schemeClr val="tx2"/>
                </a:solidFill>
              </a:rPr>
              <a:t> at </a:t>
            </a:r>
            <a:r>
              <a:rPr lang="sv-SE" altLang="sv-SE" sz="2400" dirty="0" err="1">
                <a:solidFill>
                  <a:schemeClr val="tx2"/>
                </a:solidFill>
              </a:rPr>
              <a:t>node</a:t>
            </a:r>
            <a:r>
              <a:rPr lang="sv-SE" altLang="sv-SE" sz="2400" dirty="0">
                <a:solidFill>
                  <a:schemeClr val="tx2"/>
                </a:solidFill>
              </a:rPr>
              <a:t> </a:t>
            </a:r>
            <a:br>
              <a:rPr lang="sv-SE" altLang="sv-SE" sz="2400" dirty="0">
                <a:solidFill>
                  <a:schemeClr val="tx2"/>
                </a:solidFill>
              </a:rPr>
            </a:br>
            <a:r>
              <a:rPr lang="sv-SE" altLang="sv-SE" sz="2400" dirty="0">
                <a:solidFill>
                  <a:schemeClr val="tx2"/>
                </a:solidFill>
              </a:rPr>
              <a:t>Passageraren kan följa fordonet</a:t>
            </a:r>
            <a:br>
              <a:rPr lang="sv-SE" altLang="sv-SE" sz="2400" dirty="0">
                <a:solidFill>
                  <a:schemeClr val="tx2"/>
                </a:solidFill>
              </a:rPr>
            </a:br>
            <a:r>
              <a:rPr lang="sv-SE" altLang="sv-SE" sz="2400" dirty="0">
                <a:solidFill>
                  <a:schemeClr val="tx2"/>
                </a:solidFill>
              </a:rPr>
              <a:t>oro uppstår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1C9A340-E06B-4CD8-FBE5-FA94405B4CF5}"/>
              </a:ext>
            </a:extLst>
          </p:cNvPr>
          <p:cNvSpPr/>
          <p:nvPr/>
        </p:nvSpPr>
        <p:spPr>
          <a:xfrm>
            <a:off x="3276600" y="1920875"/>
            <a:ext cx="215900" cy="4248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client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D2527DE9-F745-CC1E-261C-58FE73137016}"/>
              </a:ext>
            </a:extLst>
          </p:cNvPr>
          <p:cNvSpPr/>
          <p:nvPr/>
        </p:nvSpPr>
        <p:spPr>
          <a:xfrm>
            <a:off x="5464175" y="1965325"/>
            <a:ext cx="215900" cy="4249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Provider</a:t>
            </a:r>
            <a:endParaRPr lang="sv-SE" sz="1400" dirty="0">
              <a:solidFill>
                <a:schemeClr val="tx1"/>
              </a:solidFill>
            </a:endParaRPr>
          </a:p>
        </p:txBody>
      </p:sp>
      <p:pic>
        <p:nvPicPr>
          <p:cNvPr id="16389" name="Picture 4" descr="http://www.sll.se/Exigus/444405.jpg?preset=330">
            <a:extLst>
              <a:ext uri="{FF2B5EF4-FFF2-40B4-BE49-F238E27FC236}">
                <a16:creationId xmlns:a16="http://schemas.microsoft.com/office/drawing/2014/main" id="{EE56F1B5-69D1-FF66-EE8C-90FEF852B6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079750"/>
            <a:ext cx="1379538" cy="137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Rectangle 12">
            <a:extLst>
              <a:ext uri="{FF2B5EF4-FFF2-40B4-BE49-F238E27FC236}">
                <a16:creationId xmlns:a16="http://schemas.microsoft.com/office/drawing/2014/main" id="{FD98FE6D-A9EE-82AF-D38D-2A7458F88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557338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order</a:t>
            </a:r>
          </a:p>
        </p:txBody>
      </p:sp>
      <p:sp>
        <p:nvSpPr>
          <p:cNvPr id="16391" name="Rectangle 12">
            <a:extLst>
              <a:ext uri="{FF2B5EF4-FFF2-40B4-BE49-F238E27FC236}">
                <a16:creationId xmlns:a16="http://schemas.microsoft.com/office/drawing/2014/main" id="{CE3B7696-1DEF-600B-D255-505E2B2D0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263" y="1557338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order</a:t>
            </a:r>
          </a:p>
        </p:txBody>
      </p:sp>
      <p:cxnSp>
        <p:nvCxnSpPr>
          <p:cNvPr id="8" name="Rak 7">
            <a:extLst>
              <a:ext uri="{FF2B5EF4-FFF2-40B4-BE49-F238E27FC236}">
                <a16:creationId xmlns:a16="http://schemas.microsoft.com/office/drawing/2014/main" id="{D7FA2C1A-471D-CDA8-5639-5F3E5622B884}"/>
              </a:ext>
            </a:extLst>
          </p:cNvPr>
          <p:cNvCxnSpPr>
            <a:stCxn id="16390" idx="3"/>
            <a:endCxn id="3" idx="0"/>
          </p:cNvCxnSpPr>
          <p:nvPr/>
        </p:nvCxnSpPr>
        <p:spPr>
          <a:xfrm>
            <a:off x="1851025" y="1773238"/>
            <a:ext cx="1533525" cy="147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5" name="Rectangle 12">
            <a:extLst>
              <a:ext uri="{FF2B5EF4-FFF2-40B4-BE49-F238E27FC236}">
                <a16:creationId xmlns:a16="http://schemas.microsoft.com/office/drawing/2014/main" id="{7DB366F3-DA79-38AC-9DF3-90611D412D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038350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vehicle</a:t>
            </a:r>
          </a:p>
        </p:txBody>
      </p:sp>
      <p:sp>
        <p:nvSpPr>
          <p:cNvPr id="16396" name="Rectangle 12">
            <a:extLst>
              <a:ext uri="{FF2B5EF4-FFF2-40B4-BE49-F238E27FC236}">
                <a16:creationId xmlns:a16="http://schemas.microsoft.com/office/drawing/2014/main" id="{765F69A3-55D8-BF4E-95EF-A3CCB7B24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263" y="2038350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vehicle</a:t>
            </a:r>
          </a:p>
        </p:txBody>
      </p:sp>
      <p:pic>
        <p:nvPicPr>
          <p:cNvPr id="16397" name="Bildobjekt 6">
            <a:extLst>
              <a:ext uri="{FF2B5EF4-FFF2-40B4-BE49-F238E27FC236}">
                <a16:creationId xmlns:a16="http://schemas.microsoft.com/office/drawing/2014/main" id="{BD115043-1021-EA28-C371-9FED414821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025" y="3698875"/>
            <a:ext cx="164782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Rak pil 20">
            <a:extLst>
              <a:ext uri="{FF2B5EF4-FFF2-40B4-BE49-F238E27FC236}">
                <a16:creationId xmlns:a16="http://schemas.microsoft.com/office/drawing/2014/main" id="{053784B7-0DE8-D912-D811-A45D6112CC3E}"/>
              </a:ext>
            </a:extLst>
          </p:cNvPr>
          <p:cNvCxnSpPr/>
          <p:nvPr/>
        </p:nvCxnSpPr>
        <p:spPr>
          <a:xfrm flipH="1">
            <a:off x="3498850" y="2654300"/>
            <a:ext cx="197326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9" name="textruta 45">
            <a:extLst>
              <a:ext uri="{FF2B5EF4-FFF2-40B4-BE49-F238E27FC236}">
                <a16:creationId xmlns:a16="http://schemas.microsoft.com/office/drawing/2014/main" id="{28D0F648-5F9D-BD26-EC8A-7AEF7A759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7025" y="2392363"/>
            <a:ext cx="6399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600" dirty="0"/>
              <a:t>3003</a:t>
            </a:r>
          </a:p>
        </p:txBody>
      </p:sp>
      <p:sp>
        <p:nvSpPr>
          <p:cNvPr id="16407" name="textruta 42">
            <a:extLst>
              <a:ext uri="{FF2B5EF4-FFF2-40B4-BE49-F238E27FC236}">
                <a16:creationId xmlns:a16="http://schemas.microsoft.com/office/drawing/2014/main" id="{74438FCA-CFBE-FA8D-6B66-F5EFBED1DD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8138" y="2819400"/>
            <a:ext cx="5941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600" dirty="0"/>
              <a:t>1111</a:t>
            </a:r>
          </a:p>
        </p:txBody>
      </p:sp>
      <p:cxnSp>
        <p:nvCxnSpPr>
          <p:cNvPr id="2" name="Rak pil 20">
            <a:extLst>
              <a:ext uri="{FF2B5EF4-FFF2-40B4-BE49-F238E27FC236}">
                <a16:creationId xmlns:a16="http://schemas.microsoft.com/office/drawing/2014/main" id="{68C6A2D4-FF9A-2199-B114-4CA63E1169E0}"/>
              </a:ext>
            </a:extLst>
          </p:cNvPr>
          <p:cNvCxnSpPr/>
          <p:nvPr/>
        </p:nvCxnSpPr>
        <p:spPr>
          <a:xfrm flipH="1">
            <a:off x="3498850" y="3157954"/>
            <a:ext cx="197326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ruta 4">
            <a:extLst>
              <a:ext uri="{FF2B5EF4-FFF2-40B4-BE49-F238E27FC236}">
                <a16:creationId xmlns:a16="http://schemas.microsoft.com/office/drawing/2014/main" id="{0ADA13BF-045B-3E07-798F-68BE8C2C3FD7}"/>
              </a:ext>
            </a:extLst>
          </p:cNvPr>
          <p:cNvSpPr txBox="1"/>
          <p:nvPr/>
        </p:nvSpPr>
        <p:spPr>
          <a:xfrm>
            <a:off x="681038" y="5346700"/>
            <a:ext cx="171713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sv-SE" dirty="0"/>
              <a:t>Mobil + endera</a:t>
            </a:r>
            <a:br>
              <a:rPr lang="sv-SE" dirty="0"/>
            </a:br>
            <a:r>
              <a:rPr lang="sv-SE" dirty="0"/>
              <a:t>- Webåtkomst</a:t>
            </a:r>
          </a:p>
          <a:p>
            <a:pPr>
              <a:defRPr/>
            </a:pPr>
            <a:r>
              <a:rPr lang="sv-SE" dirty="0"/>
              <a:t>- </a:t>
            </a:r>
            <a:r>
              <a:rPr lang="sv-SE" dirty="0" err="1"/>
              <a:t>Clientapp</a:t>
            </a:r>
            <a:endParaRPr lang="sv-SE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6727A329-75FD-F288-F3A5-7051C253CA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915744"/>
            <a:ext cx="161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ubrik 1">
            <a:extLst>
              <a:ext uri="{FF2B5EF4-FFF2-40B4-BE49-F238E27FC236}">
                <a16:creationId xmlns:a16="http://schemas.microsoft.com/office/drawing/2014/main" id="{CDFD3616-ADB6-CC08-8BC7-23A2245256D0}"/>
              </a:ext>
            </a:extLst>
          </p:cNvPr>
          <p:cNvSpPr txBox="1">
            <a:spLocks/>
          </p:cNvSpPr>
          <p:nvPr/>
        </p:nvSpPr>
        <p:spPr bwMode="auto">
          <a:xfrm>
            <a:off x="468313" y="244475"/>
            <a:ext cx="82296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2400">
                <a:solidFill>
                  <a:schemeClr val="tx2"/>
                </a:solidFill>
              </a:rPr>
              <a:t>Fas 2 – Estimation of vehicle at node </a:t>
            </a:r>
            <a:br>
              <a:rPr lang="sv-SE" altLang="sv-SE" sz="2400">
                <a:solidFill>
                  <a:schemeClr val="tx2"/>
                </a:solidFill>
              </a:rPr>
            </a:br>
            <a:r>
              <a:rPr lang="sv-SE" altLang="sv-SE" sz="2400">
                <a:solidFill>
                  <a:schemeClr val="tx2"/>
                </a:solidFill>
              </a:rPr>
              <a:t>(passenger in vehicle)</a:t>
            </a:r>
            <a:br>
              <a:rPr lang="sv-SE" altLang="sv-SE" sz="2400">
                <a:solidFill>
                  <a:schemeClr val="tx2"/>
                </a:solidFill>
              </a:rPr>
            </a:br>
            <a:r>
              <a:rPr lang="sv-SE" altLang="sv-SE" sz="2400">
                <a:solidFill>
                  <a:schemeClr val="tx2"/>
                </a:solidFill>
              </a:rPr>
              <a:t>Normal situation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49A7A3B7-EF60-9B4D-D5D5-FE4F153C6566}"/>
              </a:ext>
            </a:extLst>
          </p:cNvPr>
          <p:cNvSpPr/>
          <p:nvPr/>
        </p:nvSpPr>
        <p:spPr>
          <a:xfrm>
            <a:off x="3276600" y="1920875"/>
            <a:ext cx="215900" cy="4248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client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78695FDF-4674-56E5-4376-93233411F028}"/>
              </a:ext>
            </a:extLst>
          </p:cNvPr>
          <p:cNvSpPr/>
          <p:nvPr/>
        </p:nvSpPr>
        <p:spPr>
          <a:xfrm>
            <a:off x="5464175" y="1965325"/>
            <a:ext cx="215900" cy="4249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Provider</a:t>
            </a:r>
            <a:endParaRPr lang="sv-SE" sz="1400" dirty="0">
              <a:solidFill>
                <a:schemeClr val="tx1"/>
              </a:solidFill>
            </a:endParaRPr>
          </a:p>
        </p:txBody>
      </p:sp>
      <p:pic>
        <p:nvPicPr>
          <p:cNvPr id="13317" name="Picture 4" descr="http://www.sll.se/Exigus/444405.jpg?preset=330">
            <a:extLst>
              <a:ext uri="{FF2B5EF4-FFF2-40B4-BE49-F238E27FC236}">
                <a16:creationId xmlns:a16="http://schemas.microsoft.com/office/drawing/2014/main" id="{393250C1-0200-1F14-6A0B-79F58E3652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079750"/>
            <a:ext cx="1379538" cy="137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Rectangle 12">
            <a:extLst>
              <a:ext uri="{FF2B5EF4-FFF2-40B4-BE49-F238E27FC236}">
                <a16:creationId xmlns:a16="http://schemas.microsoft.com/office/drawing/2014/main" id="{2E8000B1-B40E-216A-3F95-4A681E92E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557338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order</a:t>
            </a:r>
          </a:p>
        </p:txBody>
      </p:sp>
      <p:sp>
        <p:nvSpPr>
          <p:cNvPr id="13319" name="Rectangle 12">
            <a:extLst>
              <a:ext uri="{FF2B5EF4-FFF2-40B4-BE49-F238E27FC236}">
                <a16:creationId xmlns:a16="http://schemas.microsoft.com/office/drawing/2014/main" id="{7D39EDEA-590F-24EA-4E46-C45D2B07B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263" y="1557338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order</a:t>
            </a:r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E3AA1506-A506-F283-BB40-CEF1CBCF26FA}"/>
              </a:ext>
            </a:extLst>
          </p:cNvPr>
          <p:cNvCxnSpPr>
            <a:stCxn id="13318" idx="3"/>
            <a:endCxn id="3" idx="0"/>
          </p:cNvCxnSpPr>
          <p:nvPr/>
        </p:nvCxnSpPr>
        <p:spPr>
          <a:xfrm>
            <a:off x="1851025" y="1773238"/>
            <a:ext cx="1533525" cy="147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>
            <a:extLst>
              <a:ext uri="{FF2B5EF4-FFF2-40B4-BE49-F238E27FC236}">
                <a16:creationId xmlns:a16="http://schemas.microsoft.com/office/drawing/2014/main" id="{7D34404D-0811-C0FD-A29F-E3F8F41F5404}"/>
              </a:ext>
            </a:extLst>
          </p:cNvPr>
          <p:cNvCxnSpPr>
            <a:stCxn id="13319" idx="1"/>
            <a:endCxn id="4" idx="0"/>
          </p:cNvCxnSpPr>
          <p:nvPr/>
        </p:nvCxnSpPr>
        <p:spPr>
          <a:xfrm flipH="1">
            <a:off x="5572125" y="1773238"/>
            <a:ext cx="1227138" cy="1920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ruta 11">
            <a:extLst>
              <a:ext uri="{FF2B5EF4-FFF2-40B4-BE49-F238E27FC236}">
                <a16:creationId xmlns:a16="http://schemas.microsoft.com/office/drawing/2014/main" id="{9B2FCB08-70BC-7085-2909-0E2C086C23B8}"/>
              </a:ext>
            </a:extLst>
          </p:cNvPr>
          <p:cNvSpPr txBox="1"/>
          <p:nvPr/>
        </p:nvSpPr>
        <p:spPr>
          <a:xfrm>
            <a:off x="681038" y="5346700"/>
            <a:ext cx="171713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sv-SE" dirty="0"/>
              <a:t>Mobil + endera</a:t>
            </a:r>
            <a:br>
              <a:rPr lang="sv-SE" dirty="0"/>
            </a:br>
            <a:r>
              <a:rPr lang="sv-SE" dirty="0"/>
              <a:t>- Webåtkomst</a:t>
            </a:r>
          </a:p>
          <a:p>
            <a:pPr>
              <a:defRPr/>
            </a:pPr>
            <a:r>
              <a:rPr lang="sv-SE" dirty="0"/>
              <a:t>- </a:t>
            </a:r>
            <a:r>
              <a:rPr lang="sv-SE" dirty="0" err="1"/>
              <a:t>Clientapp</a:t>
            </a:r>
            <a:endParaRPr lang="sv-SE" dirty="0"/>
          </a:p>
        </p:txBody>
      </p:sp>
      <p:sp>
        <p:nvSpPr>
          <p:cNvPr id="13323" name="textruta 16">
            <a:extLst>
              <a:ext uri="{FF2B5EF4-FFF2-40B4-BE49-F238E27FC236}">
                <a16:creationId xmlns:a16="http://schemas.microsoft.com/office/drawing/2014/main" id="{913D341C-288E-0640-41D4-CD0AFE110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2738" y="2365375"/>
            <a:ext cx="6397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600"/>
              <a:t>5000</a:t>
            </a:r>
          </a:p>
        </p:txBody>
      </p:sp>
      <p:sp>
        <p:nvSpPr>
          <p:cNvPr id="13324" name="Rectangle 12">
            <a:extLst>
              <a:ext uri="{FF2B5EF4-FFF2-40B4-BE49-F238E27FC236}">
                <a16:creationId xmlns:a16="http://schemas.microsoft.com/office/drawing/2014/main" id="{BB28A70F-31DD-74B7-47C7-09C42F37D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038350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vehicle</a:t>
            </a:r>
          </a:p>
        </p:txBody>
      </p:sp>
      <p:sp>
        <p:nvSpPr>
          <p:cNvPr id="13325" name="Rectangle 12">
            <a:extLst>
              <a:ext uri="{FF2B5EF4-FFF2-40B4-BE49-F238E27FC236}">
                <a16:creationId xmlns:a16="http://schemas.microsoft.com/office/drawing/2014/main" id="{AD6AC8DF-8429-F849-5BA0-B41AFAC0C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263" y="2038350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vehicle</a:t>
            </a:r>
          </a:p>
        </p:txBody>
      </p:sp>
      <p:cxnSp>
        <p:nvCxnSpPr>
          <p:cNvPr id="20" name="Rak pil 19">
            <a:extLst>
              <a:ext uri="{FF2B5EF4-FFF2-40B4-BE49-F238E27FC236}">
                <a16:creationId xmlns:a16="http://schemas.microsoft.com/office/drawing/2014/main" id="{0C3D2B72-B0B8-0CFC-7317-BF3A28DA6456}"/>
              </a:ext>
            </a:extLst>
          </p:cNvPr>
          <p:cNvCxnSpPr/>
          <p:nvPr/>
        </p:nvCxnSpPr>
        <p:spPr>
          <a:xfrm>
            <a:off x="3452813" y="2690813"/>
            <a:ext cx="3467100" cy="1270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7" name="textruta 39">
            <a:extLst>
              <a:ext uri="{FF2B5EF4-FFF2-40B4-BE49-F238E27FC236}">
                <a16:creationId xmlns:a16="http://schemas.microsoft.com/office/drawing/2014/main" id="{C1CEE891-E5E0-E326-9D6E-95506DF6E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2736850"/>
            <a:ext cx="19621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600"/>
              <a:t>SUTI idActionText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SE" sz="1600"/>
              <a:t>Request Estimation</a:t>
            </a:r>
          </a:p>
        </p:txBody>
      </p:sp>
      <p:pic>
        <p:nvPicPr>
          <p:cNvPr id="13328" name="Bildobjekt 6">
            <a:extLst>
              <a:ext uri="{FF2B5EF4-FFF2-40B4-BE49-F238E27FC236}">
                <a16:creationId xmlns:a16="http://schemas.microsoft.com/office/drawing/2014/main" id="{8CB038EB-5A16-B942-A953-57007F79AE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025" y="3698875"/>
            <a:ext cx="164782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2" name="Rak pil 41">
            <a:extLst>
              <a:ext uri="{FF2B5EF4-FFF2-40B4-BE49-F238E27FC236}">
                <a16:creationId xmlns:a16="http://schemas.microsoft.com/office/drawing/2014/main" id="{56373A47-200B-E956-3468-B6D2C14866DB}"/>
              </a:ext>
            </a:extLst>
          </p:cNvPr>
          <p:cNvCxnSpPr/>
          <p:nvPr/>
        </p:nvCxnSpPr>
        <p:spPr>
          <a:xfrm flipH="1" flipV="1">
            <a:off x="3478213" y="4308475"/>
            <a:ext cx="3452812" cy="635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0" name="textruta 42">
            <a:extLst>
              <a:ext uri="{FF2B5EF4-FFF2-40B4-BE49-F238E27FC236}">
                <a16:creationId xmlns:a16="http://schemas.microsoft.com/office/drawing/2014/main" id="{A86C14DA-EBD8-36DA-A14C-F1F9916E2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6388" y="4002088"/>
            <a:ext cx="6397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600"/>
              <a:t>5010</a:t>
            </a:r>
          </a:p>
        </p:txBody>
      </p:sp>
      <p:cxnSp>
        <p:nvCxnSpPr>
          <p:cNvPr id="45" name="Rak pil 44">
            <a:extLst>
              <a:ext uri="{FF2B5EF4-FFF2-40B4-BE49-F238E27FC236}">
                <a16:creationId xmlns:a16="http://schemas.microsoft.com/office/drawing/2014/main" id="{003A7A5B-A735-1451-E350-3EE5461C0EAA}"/>
              </a:ext>
            </a:extLst>
          </p:cNvPr>
          <p:cNvCxnSpPr/>
          <p:nvPr/>
        </p:nvCxnSpPr>
        <p:spPr>
          <a:xfrm flipH="1">
            <a:off x="3478213" y="3538538"/>
            <a:ext cx="197326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2" name="textruta 45">
            <a:extLst>
              <a:ext uri="{FF2B5EF4-FFF2-40B4-BE49-F238E27FC236}">
                <a16:creationId xmlns:a16="http://schemas.microsoft.com/office/drawing/2014/main" id="{E56EF523-DD27-C2C7-AD6E-F908333BF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6388" y="3276600"/>
            <a:ext cx="6397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600"/>
              <a:t>5001</a:t>
            </a:r>
          </a:p>
        </p:txBody>
      </p:sp>
      <p:cxnSp>
        <p:nvCxnSpPr>
          <p:cNvPr id="51" name="Rak pil 50">
            <a:extLst>
              <a:ext uri="{FF2B5EF4-FFF2-40B4-BE49-F238E27FC236}">
                <a16:creationId xmlns:a16="http://schemas.microsoft.com/office/drawing/2014/main" id="{E5AE5E4B-C9D9-9EED-5236-EDA5C1694DA5}"/>
              </a:ext>
            </a:extLst>
          </p:cNvPr>
          <p:cNvCxnSpPr/>
          <p:nvPr/>
        </p:nvCxnSpPr>
        <p:spPr>
          <a:xfrm flipH="1">
            <a:off x="3470275" y="3873500"/>
            <a:ext cx="3449638" cy="793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4" name="textruta 51">
            <a:extLst>
              <a:ext uri="{FF2B5EF4-FFF2-40B4-BE49-F238E27FC236}">
                <a16:creationId xmlns:a16="http://schemas.microsoft.com/office/drawing/2014/main" id="{3E140626-601B-9AB8-7253-4B71800DA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8450" y="3621088"/>
            <a:ext cx="6397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600"/>
              <a:t>5002</a:t>
            </a:r>
          </a:p>
        </p:txBody>
      </p:sp>
      <p:sp>
        <p:nvSpPr>
          <p:cNvPr id="13335" name="textruta 1">
            <a:extLst>
              <a:ext uri="{FF2B5EF4-FFF2-40B4-BE49-F238E27FC236}">
                <a16:creationId xmlns:a16="http://schemas.microsoft.com/office/drawing/2014/main" id="{A72F4E44-F6ED-DBCC-74DE-A2E9411A0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5197475"/>
            <a:ext cx="28781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v-SE" altLang="sv-SE"/>
              <a:t>Ny source för IdActionText</a:t>
            </a:r>
            <a:br>
              <a:rPr lang="sv-SE" altLang="sv-SE"/>
            </a:br>
            <a:r>
              <a:rPr lang="sv-SE" altLang="sv-SE"/>
              <a:t>som SUTI står bakom</a:t>
            </a:r>
          </a:p>
        </p:txBody>
      </p:sp>
      <p:cxnSp>
        <p:nvCxnSpPr>
          <p:cNvPr id="24" name="Rak pil 23">
            <a:extLst>
              <a:ext uri="{FF2B5EF4-FFF2-40B4-BE49-F238E27FC236}">
                <a16:creationId xmlns:a16="http://schemas.microsoft.com/office/drawing/2014/main" id="{CD93C78C-C588-A0B3-FB9A-B36BC873E9F9}"/>
              </a:ext>
            </a:extLst>
          </p:cNvPr>
          <p:cNvCxnSpPr/>
          <p:nvPr/>
        </p:nvCxnSpPr>
        <p:spPr>
          <a:xfrm flipV="1">
            <a:off x="3511550" y="5389563"/>
            <a:ext cx="1992313" cy="317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7" name="textruta 42">
            <a:extLst>
              <a:ext uri="{FF2B5EF4-FFF2-40B4-BE49-F238E27FC236}">
                <a16:creationId xmlns:a16="http://schemas.microsoft.com/office/drawing/2014/main" id="{D68B5183-0E34-F562-AACB-9D2FEF53F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5600" y="4983163"/>
            <a:ext cx="6254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600"/>
              <a:t>5011</a:t>
            </a:r>
          </a:p>
        </p:txBody>
      </p:sp>
      <p:sp>
        <p:nvSpPr>
          <p:cNvPr id="13338" name="textruta 43">
            <a:extLst>
              <a:ext uri="{FF2B5EF4-FFF2-40B4-BE49-F238E27FC236}">
                <a16:creationId xmlns:a16="http://schemas.microsoft.com/office/drawing/2014/main" id="{52952312-B3B3-268C-16B1-69DC2361A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2025" y="4321175"/>
            <a:ext cx="19272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600"/>
              <a:t>SUTI idAcdtionText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SE" sz="1600"/>
              <a:t>Estimated Time</a:t>
            </a: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FF5B1514-B7F8-20E8-A8C3-259B28D137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876925"/>
            <a:ext cx="161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>
            <a:extLst>
              <a:ext uri="{FF2B5EF4-FFF2-40B4-BE49-F238E27FC236}">
                <a16:creationId xmlns:a16="http://schemas.microsoft.com/office/drawing/2014/main" id="{1B9D254D-BA74-6E4D-8586-ED000F5D4B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sv-SE" altLang="sv-SE"/>
              <a:t>Agenda</a:t>
            </a:r>
          </a:p>
        </p:txBody>
      </p:sp>
      <p:pic>
        <p:nvPicPr>
          <p:cNvPr id="4099" name="Picture 5">
            <a:extLst>
              <a:ext uri="{FF2B5EF4-FFF2-40B4-BE49-F238E27FC236}">
                <a16:creationId xmlns:a16="http://schemas.microsoft.com/office/drawing/2014/main" id="{16F1FED6-5B7C-4A71-70CD-EE616ADFAF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876925"/>
            <a:ext cx="161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0" name="Text Box 6">
            <a:extLst>
              <a:ext uri="{FF2B5EF4-FFF2-40B4-BE49-F238E27FC236}">
                <a16:creationId xmlns:a16="http://schemas.microsoft.com/office/drawing/2014/main" id="{2291796F-2339-E7AC-7C95-BDF48FF43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913" y="1315594"/>
            <a:ext cx="8280400" cy="52999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sv-SE" altLang="sv-SE" sz="1800" b="1" dirty="0"/>
              <a:t>Tidpunkt	Programpunkt</a:t>
            </a:r>
            <a:br>
              <a:rPr lang="sv-SE" altLang="sv-SE" sz="1800" b="1" dirty="0"/>
            </a:br>
            <a:endParaRPr lang="sv-SE" altLang="sv-SE" sz="1800" dirty="0"/>
          </a:p>
          <a:p>
            <a:pPr>
              <a:defRPr/>
            </a:pPr>
            <a:r>
              <a:rPr lang="sv-SE" altLang="sv-SE" sz="1800" dirty="0"/>
              <a:t>09.30 – 10.00 Kaffe och mingel</a:t>
            </a:r>
          </a:p>
          <a:p>
            <a:pPr>
              <a:defRPr/>
            </a:pPr>
            <a:r>
              <a:rPr lang="sv-SE" altLang="sv-SE" sz="1800" dirty="0"/>
              <a:t>10.00 – 10.15 Introduktion</a:t>
            </a:r>
          </a:p>
          <a:p>
            <a:pPr>
              <a:defRPr/>
            </a:pPr>
            <a:r>
              <a:rPr lang="sv-SE" altLang="sv-SE" sz="1800" dirty="0"/>
              <a:t>10.15 – 11.00 Årsmöte</a:t>
            </a:r>
          </a:p>
          <a:p>
            <a:pPr>
              <a:defRPr/>
            </a:pPr>
            <a:r>
              <a:rPr lang="sv-SE" altLang="sv-SE" sz="1800" dirty="0"/>
              <a:t>11.00 – 11.45 </a:t>
            </a:r>
            <a:r>
              <a:rPr lang="sv-SE" sz="1800" dirty="0" err="1">
                <a:latin typeface="+mj-lt"/>
                <a:ea typeface="Calibri" panose="020F0502020204030204" pitchFamily="34" charset="0"/>
              </a:rPr>
              <a:t>GeSys</a:t>
            </a:r>
            <a:r>
              <a:rPr lang="sv-SE" sz="1800" dirty="0">
                <a:latin typeface="+mj-lt"/>
                <a:ea typeface="Calibri" panose="020F0502020204030204" pitchFamily="34" charset="0"/>
              </a:rPr>
              <a:t> Samordnad Systemutveckling i Svensk Kollektivtrafik</a:t>
            </a:r>
            <a:br>
              <a:rPr lang="sv-SE" sz="1800" dirty="0">
                <a:latin typeface="+mj-lt"/>
                <a:ea typeface="Calibri" panose="020F0502020204030204" pitchFamily="34" charset="0"/>
              </a:rPr>
            </a:br>
            <a:r>
              <a:rPr lang="sv-SE" sz="1800" dirty="0">
                <a:latin typeface="+mj-lt"/>
                <a:ea typeface="Calibri" panose="020F0502020204030204" pitchFamily="34" charset="0"/>
              </a:rPr>
              <a:t>		På länk: </a:t>
            </a:r>
            <a:r>
              <a:rPr lang="sv-SE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Martin Linderå Nordström</a:t>
            </a:r>
            <a:br>
              <a:rPr lang="sv-SE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</a:br>
            <a:r>
              <a:rPr lang="sv-SE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		</a:t>
            </a:r>
            <a:r>
              <a:rPr lang="sv-SE" sz="1800" dirty="0"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I</a:t>
            </a:r>
            <a:r>
              <a:rPr lang="sv-SE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salen: Hur kommer SUTI in</a:t>
            </a:r>
            <a:endParaRPr lang="sv-SE" sz="1800" dirty="0">
              <a:latin typeface="+mj-lt"/>
              <a:ea typeface="Calibri" panose="020F0502020204030204" pitchFamily="34" charset="0"/>
            </a:endParaRPr>
          </a:p>
          <a:p>
            <a:pPr>
              <a:defRPr/>
            </a:pPr>
            <a:r>
              <a:rPr lang="sv-SE" altLang="sv-SE" sz="1800" dirty="0"/>
              <a:t>11.45 – 12.45 Lunch</a:t>
            </a:r>
          </a:p>
          <a:p>
            <a:pPr>
              <a:defRPr/>
            </a:pPr>
            <a:r>
              <a:rPr lang="sv-SE" altLang="sv-SE" sz="1800" dirty="0"/>
              <a:t>12.45 – 13.45 </a:t>
            </a:r>
            <a:r>
              <a:rPr lang="sv-SE" sz="1800" dirty="0">
                <a:latin typeface="+mj-lt"/>
                <a:ea typeface="Calibri" panose="020F0502020204030204" pitchFamily="34" charset="0"/>
              </a:rPr>
              <a:t>Diskussion </a:t>
            </a:r>
            <a:r>
              <a:rPr lang="sv-SE" sz="1800" dirty="0" err="1">
                <a:latin typeface="+mj-lt"/>
                <a:ea typeface="Calibri" panose="020F0502020204030204" pitchFamily="34" charset="0"/>
              </a:rPr>
              <a:t>GeSys</a:t>
            </a:r>
            <a:endParaRPr lang="sv-SE" altLang="sv-SE" sz="1800" dirty="0"/>
          </a:p>
          <a:p>
            <a:pPr>
              <a:defRPr/>
            </a:pPr>
            <a:r>
              <a:rPr lang="sv-SE" altLang="sv-SE" sz="1800" dirty="0"/>
              <a:t>13.45 --	14.30 </a:t>
            </a:r>
            <a:r>
              <a:rPr lang="sv-SE" altLang="sv-SE" sz="1800" dirty="0" err="1"/>
              <a:t>Resenärsapp</a:t>
            </a:r>
            <a:r>
              <a:rPr lang="sv-SE" altLang="sv-SE" sz="1800" dirty="0"/>
              <a:t> som komplement till mitt vanliga Planeringssystem</a:t>
            </a:r>
          </a:p>
          <a:p>
            <a:pPr>
              <a:buNone/>
              <a:defRPr/>
            </a:pPr>
            <a:r>
              <a:rPr lang="sv-SE" altLang="sv-SE" sz="1800" dirty="0"/>
              <a:t>	          No-show, vad-hur-när hantering i SUTI</a:t>
            </a:r>
            <a:endParaRPr lang="sv-SE" altLang="sv-SE" sz="600" dirty="0"/>
          </a:p>
          <a:p>
            <a:pPr>
              <a:defRPr/>
            </a:pPr>
            <a:r>
              <a:rPr lang="sv-SE" altLang="sv-SE" sz="1800" dirty="0"/>
              <a:t>14.30 – 15.00 Eftermiddagsfika</a:t>
            </a:r>
          </a:p>
          <a:p>
            <a:pPr>
              <a:defRPr/>
            </a:pPr>
            <a:r>
              <a:rPr lang="sv-SE" altLang="sv-SE" sz="1800" dirty="0"/>
              <a:t>1500 – 15.30 Självkörande bilar och SUTI</a:t>
            </a:r>
          </a:p>
          <a:p>
            <a:pPr>
              <a:defRPr/>
            </a:pPr>
            <a:r>
              <a:rPr lang="sv-SE" altLang="sv-SE" sz="1800" dirty="0"/>
              <a:t>15.30 – 16.00 Förändringar i SUTI och avslutning</a:t>
            </a:r>
          </a:p>
          <a:p>
            <a:pPr>
              <a:defRPr/>
            </a:pPr>
            <a:endParaRPr lang="sv-SE" altLang="sv-SE" sz="1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CCC5B6-C985-66F4-7C98-087A25AB55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ubrik 1">
            <a:extLst>
              <a:ext uri="{FF2B5EF4-FFF2-40B4-BE49-F238E27FC236}">
                <a16:creationId xmlns:a16="http://schemas.microsoft.com/office/drawing/2014/main" id="{7B0872C5-887C-F450-877E-09ACCF9F87A9}"/>
              </a:ext>
            </a:extLst>
          </p:cNvPr>
          <p:cNvSpPr txBox="1">
            <a:spLocks/>
          </p:cNvSpPr>
          <p:nvPr/>
        </p:nvSpPr>
        <p:spPr bwMode="auto">
          <a:xfrm>
            <a:off x="468313" y="244475"/>
            <a:ext cx="82296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2400" dirty="0" err="1">
                <a:solidFill>
                  <a:schemeClr val="tx2"/>
                </a:solidFill>
              </a:rPr>
              <a:t>Estimation</a:t>
            </a:r>
            <a:r>
              <a:rPr lang="sv-SE" altLang="sv-SE" sz="2400" dirty="0">
                <a:solidFill>
                  <a:schemeClr val="tx2"/>
                </a:solidFill>
              </a:rPr>
              <a:t> </a:t>
            </a:r>
            <a:r>
              <a:rPr lang="sv-SE" altLang="sv-SE" sz="2400" dirty="0" err="1">
                <a:solidFill>
                  <a:schemeClr val="tx2"/>
                </a:solidFill>
              </a:rPr>
              <a:t>of</a:t>
            </a:r>
            <a:r>
              <a:rPr lang="sv-SE" altLang="sv-SE" sz="2400" dirty="0">
                <a:solidFill>
                  <a:schemeClr val="tx2"/>
                </a:solidFill>
              </a:rPr>
              <a:t> </a:t>
            </a:r>
            <a:r>
              <a:rPr lang="sv-SE" altLang="sv-SE" sz="2400" dirty="0" err="1">
                <a:solidFill>
                  <a:schemeClr val="tx2"/>
                </a:solidFill>
              </a:rPr>
              <a:t>vehicle</a:t>
            </a:r>
            <a:r>
              <a:rPr lang="sv-SE" altLang="sv-SE" sz="2400" dirty="0">
                <a:solidFill>
                  <a:schemeClr val="tx2"/>
                </a:solidFill>
              </a:rPr>
              <a:t> at </a:t>
            </a:r>
            <a:r>
              <a:rPr lang="sv-SE" altLang="sv-SE" sz="2400" dirty="0" err="1">
                <a:solidFill>
                  <a:schemeClr val="tx2"/>
                </a:solidFill>
              </a:rPr>
              <a:t>node</a:t>
            </a:r>
            <a:r>
              <a:rPr lang="sv-SE" altLang="sv-SE" sz="2400" dirty="0">
                <a:solidFill>
                  <a:schemeClr val="tx2"/>
                </a:solidFill>
              </a:rPr>
              <a:t> </a:t>
            </a:r>
            <a:br>
              <a:rPr lang="sv-SE" altLang="sv-SE" sz="2400" dirty="0">
                <a:solidFill>
                  <a:schemeClr val="tx2"/>
                </a:solidFill>
              </a:rPr>
            </a:br>
            <a:r>
              <a:rPr lang="sv-SE" altLang="sv-SE" sz="2400" dirty="0">
                <a:solidFill>
                  <a:schemeClr val="tx2"/>
                </a:solidFill>
              </a:rPr>
              <a:t>Vid slinga och </a:t>
            </a:r>
            <a:r>
              <a:rPr lang="sv-SE" altLang="sv-SE" sz="2400" dirty="0" err="1">
                <a:solidFill>
                  <a:schemeClr val="tx2"/>
                </a:solidFill>
              </a:rPr>
              <a:t>fg</a:t>
            </a:r>
            <a:r>
              <a:rPr lang="sv-SE" altLang="sv-SE" sz="2400" dirty="0">
                <a:solidFill>
                  <a:schemeClr val="tx2"/>
                </a:solidFill>
              </a:rPr>
              <a:t> nod pågår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0C3440A-D986-87F8-ED8A-F6D13F7FE983}"/>
              </a:ext>
            </a:extLst>
          </p:cNvPr>
          <p:cNvSpPr/>
          <p:nvPr/>
        </p:nvSpPr>
        <p:spPr>
          <a:xfrm>
            <a:off x="3276600" y="1920875"/>
            <a:ext cx="215900" cy="4248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client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FF7D991C-E004-F2B4-3000-6F48866ADECC}"/>
              </a:ext>
            </a:extLst>
          </p:cNvPr>
          <p:cNvSpPr/>
          <p:nvPr/>
        </p:nvSpPr>
        <p:spPr>
          <a:xfrm>
            <a:off x="5464175" y="1965325"/>
            <a:ext cx="215900" cy="4249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Provider</a:t>
            </a:r>
            <a:endParaRPr lang="sv-SE" sz="1400" dirty="0">
              <a:solidFill>
                <a:schemeClr val="tx1"/>
              </a:solidFill>
            </a:endParaRPr>
          </a:p>
        </p:txBody>
      </p:sp>
      <p:pic>
        <p:nvPicPr>
          <p:cNvPr id="16389" name="Picture 4" descr="http://www.sll.se/Exigus/444405.jpg?preset=330">
            <a:extLst>
              <a:ext uri="{FF2B5EF4-FFF2-40B4-BE49-F238E27FC236}">
                <a16:creationId xmlns:a16="http://schemas.microsoft.com/office/drawing/2014/main" id="{25AD536E-9DC7-9D02-30DA-AEF46F65F9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079750"/>
            <a:ext cx="1379538" cy="137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Rectangle 12">
            <a:extLst>
              <a:ext uri="{FF2B5EF4-FFF2-40B4-BE49-F238E27FC236}">
                <a16:creationId xmlns:a16="http://schemas.microsoft.com/office/drawing/2014/main" id="{E892B6C2-D06C-E513-2619-41A037E2A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557338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order</a:t>
            </a:r>
          </a:p>
        </p:txBody>
      </p:sp>
      <p:sp>
        <p:nvSpPr>
          <p:cNvPr id="16391" name="Rectangle 12">
            <a:extLst>
              <a:ext uri="{FF2B5EF4-FFF2-40B4-BE49-F238E27FC236}">
                <a16:creationId xmlns:a16="http://schemas.microsoft.com/office/drawing/2014/main" id="{B5614133-CC06-AF5D-4819-E4985C469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263" y="1557338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order</a:t>
            </a:r>
          </a:p>
        </p:txBody>
      </p:sp>
      <p:cxnSp>
        <p:nvCxnSpPr>
          <p:cNvPr id="8" name="Rak 7">
            <a:extLst>
              <a:ext uri="{FF2B5EF4-FFF2-40B4-BE49-F238E27FC236}">
                <a16:creationId xmlns:a16="http://schemas.microsoft.com/office/drawing/2014/main" id="{D6A006BC-B275-167B-674D-1CDFC25C583C}"/>
              </a:ext>
            </a:extLst>
          </p:cNvPr>
          <p:cNvCxnSpPr>
            <a:stCxn id="16390" idx="3"/>
            <a:endCxn id="3" idx="0"/>
          </p:cNvCxnSpPr>
          <p:nvPr/>
        </p:nvCxnSpPr>
        <p:spPr>
          <a:xfrm>
            <a:off x="1851025" y="1773238"/>
            <a:ext cx="1533525" cy="147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5" name="Rectangle 12">
            <a:extLst>
              <a:ext uri="{FF2B5EF4-FFF2-40B4-BE49-F238E27FC236}">
                <a16:creationId xmlns:a16="http://schemas.microsoft.com/office/drawing/2014/main" id="{451C1319-76FC-5439-F56B-2A2B6B13A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038350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vehicle</a:t>
            </a:r>
          </a:p>
        </p:txBody>
      </p:sp>
      <p:sp>
        <p:nvSpPr>
          <p:cNvPr id="16396" name="Rectangle 12">
            <a:extLst>
              <a:ext uri="{FF2B5EF4-FFF2-40B4-BE49-F238E27FC236}">
                <a16:creationId xmlns:a16="http://schemas.microsoft.com/office/drawing/2014/main" id="{7E8F8F1B-45A2-77F4-C437-B88589A7F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263" y="2038350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vehicle</a:t>
            </a:r>
          </a:p>
        </p:txBody>
      </p:sp>
      <p:pic>
        <p:nvPicPr>
          <p:cNvPr id="16397" name="Bildobjekt 6">
            <a:extLst>
              <a:ext uri="{FF2B5EF4-FFF2-40B4-BE49-F238E27FC236}">
                <a16:creationId xmlns:a16="http://schemas.microsoft.com/office/drawing/2014/main" id="{8103B4FC-58F2-A5E0-3B62-902C73F490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025" y="3698875"/>
            <a:ext cx="164782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CA8433F8-F9E5-2603-3DC5-AD6FAA99E96B}"/>
              </a:ext>
            </a:extLst>
          </p:cNvPr>
          <p:cNvSpPr txBox="1"/>
          <p:nvPr/>
        </p:nvSpPr>
        <p:spPr>
          <a:xfrm>
            <a:off x="1115617" y="5157192"/>
            <a:ext cx="5040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Resenär meddelas att fordonet är på väg och ny information kan lämnas inom x minuter.</a:t>
            </a:r>
          </a:p>
          <a:p>
            <a:r>
              <a:rPr lang="sv-SE" dirty="0"/>
              <a:t>Ny ruttkalkylering sker då </a:t>
            </a:r>
            <a:r>
              <a:rPr lang="sv-SE" dirty="0" err="1"/>
              <a:t>fg</a:t>
            </a:r>
            <a:r>
              <a:rPr lang="sv-SE" dirty="0"/>
              <a:t> nod är klar.</a:t>
            </a:r>
          </a:p>
        </p:txBody>
      </p:sp>
      <p:cxnSp>
        <p:nvCxnSpPr>
          <p:cNvPr id="5" name="Rak pil 20">
            <a:extLst>
              <a:ext uri="{FF2B5EF4-FFF2-40B4-BE49-F238E27FC236}">
                <a16:creationId xmlns:a16="http://schemas.microsoft.com/office/drawing/2014/main" id="{12C1AB46-E1A6-73DC-CC6A-C1CB1F9F6210}"/>
              </a:ext>
            </a:extLst>
          </p:cNvPr>
          <p:cNvCxnSpPr/>
          <p:nvPr/>
        </p:nvCxnSpPr>
        <p:spPr>
          <a:xfrm flipH="1">
            <a:off x="3498850" y="2654300"/>
            <a:ext cx="197326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ruta 45">
            <a:extLst>
              <a:ext uri="{FF2B5EF4-FFF2-40B4-BE49-F238E27FC236}">
                <a16:creationId xmlns:a16="http://schemas.microsoft.com/office/drawing/2014/main" id="{C551EE5C-CBA9-7E47-2896-6EC094C5D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7025" y="2392363"/>
            <a:ext cx="6399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600" dirty="0"/>
              <a:t>3003</a:t>
            </a:r>
          </a:p>
        </p:txBody>
      </p:sp>
      <p:sp>
        <p:nvSpPr>
          <p:cNvPr id="7" name="textruta 42">
            <a:extLst>
              <a:ext uri="{FF2B5EF4-FFF2-40B4-BE49-F238E27FC236}">
                <a16:creationId xmlns:a16="http://schemas.microsoft.com/office/drawing/2014/main" id="{61B3154A-551B-DC88-160E-E6552C4A7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8138" y="2819400"/>
            <a:ext cx="5941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600" dirty="0"/>
              <a:t>1111</a:t>
            </a:r>
          </a:p>
        </p:txBody>
      </p:sp>
      <p:cxnSp>
        <p:nvCxnSpPr>
          <p:cNvPr id="9" name="Rak pil 20">
            <a:extLst>
              <a:ext uri="{FF2B5EF4-FFF2-40B4-BE49-F238E27FC236}">
                <a16:creationId xmlns:a16="http://schemas.microsoft.com/office/drawing/2014/main" id="{17F5E508-6706-37F3-480B-34FA653DBAD9}"/>
              </a:ext>
            </a:extLst>
          </p:cNvPr>
          <p:cNvCxnSpPr/>
          <p:nvPr/>
        </p:nvCxnSpPr>
        <p:spPr>
          <a:xfrm flipH="1">
            <a:off x="3498850" y="3157954"/>
            <a:ext cx="197326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4">
            <a:extLst>
              <a:ext uri="{FF2B5EF4-FFF2-40B4-BE49-F238E27FC236}">
                <a16:creationId xmlns:a16="http://schemas.microsoft.com/office/drawing/2014/main" id="{020D40C0-CF7B-2C1B-007E-565178396B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876925"/>
            <a:ext cx="161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02530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6E65C0-75B4-018E-32CF-0B6544E070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ubrik 1">
            <a:extLst>
              <a:ext uri="{FF2B5EF4-FFF2-40B4-BE49-F238E27FC236}">
                <a16:creationId xmlns:a16="http://schemas.microsoft.com/office/drawing/2014/main" id="{73E5850C-CC72-2160-9DAB-489A83A8B31A}"/>
              </a:ext>
            </a:extLst>
          </p:cNvPr>
          <p:cNvSpPr txBox="1">
            <a:spLocks/>
          </p:cNvSpPr>
          <p:nvPr/>
        </p:nvSpPr>
        <p:spPr bwMode="auto">
          <a:xfrm>
            <a:off x="468313" y="244475"/>
            <a:ext cx="82296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2400" dirty="0" err="1">
                <a:solidFill>
                  <a:schemeClr val="tx2"/>
                </a:solidFill>
              </a:rPr>
              <a:t>Estimation</a:t>
            </a:r>
            <a:r>
              <a:rPr lang="sv-SE" altLang="sv-SE" sz="2400" dirty="0">
                <a:solidFill>
                  <a:schemeClr val="tx2"/>
                </a:solidFill>
              </a:rPr>
              <a:t> </a:t>
            </a:r>
            <a:r>
              <a:rPr lang="sv-SE" altLang="sv-SE" sz="2400" dirty="0" err="1">
                <a:solidFill>
                  <a:schemeClr val="tx2"/>
                </a:solidFill>
              </a:rPr>
              <a:t>of</a:t>
            </a:r>
            <a:r>
              <a:rPr lang="sv-SE" altLang="sv-SE" sz="2400" dirty="0">
                <a:solidFill>
                  <a:schemeClr val="tx2"/>
                </a:solidFill>
              </a:rPr>
              <a:t> </a:t>
            </a:r>
            <a:r>
              <a:rPr lang="sv-SE" altLang="sv-SE" sz="2400" dirty="0" err="1">
                <a:solidFill>
                  <a:schemeClr val="tx2"/>
                </a:solidFill>
              </a:rPr>
              <a:t>vehicle</a:t>
            </a:r>
            <a:r>
              <a:rPr lang="sv-SE" altLang="sv-SE" sz="2400" dirty="0">
                <a:solidFill>
                  <a:schemeClr val="tx2"/>
                </a:solidFill>
              </a:rPr>
              <a:t> at </a:t>
            </a:r>
            <a:r>
              <a:rPr lang="sv-SE" altLang="sv-SE" sz="2400" dirty="0" err="1">
                <a:solidFill>
                  <a:schemeClr val="tx2"/>
                </a:solidFill>
              </a:rPr>
              <a:t>node</a:t>
            </a:r>
            <a:r>
              <a:rPr lang="sv-SE" altLang="sv-SE" sz="2400" dirty="0">
                <a:solidFill>
                  <a:schemeClr val="tx2"/>
                </a:solidFill>
              </a:rPr>
              <a:t> </a:t>
            </a:r>
            <a:br>
              <a:rPr lang="sv-SE" altLang="sv-SE" sz="2400" dirty="0">
                <a:solidFill>
                  <a:schemeClr val="tx2"/>
                </a:solidFill>
              </a:rPr>
            </a:br>
            <a:endParaRPr lang="sv-SE" altLang="sv-SE" sz="2400" dirty="0">
              <a:solidFill>
                <a:schemeClr val="tx2"/>
              </a:solidFill>
            </a:endParaRP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E2F39F2E-E73B-B8B6-C4D5-E4FC3561B89D}"/>
              </a:ext>
            </a:extLst>
          </p:cNvPr>
          <p:cNvSpPr/>
          <p:nvPr/>
        </p:nvSpPr>
        <p:spPr>
          <a:xfrm>
            <a:off x="3276600" y="1920875"/>
            <a:ext cx="215900" cy="4248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client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55626DC9-6395-AEED-A3EC-EEEB141F6820}"/>
              </a:ext>
            </a:extLst>
          </p:cNvPr>
          <p:cNvSpPr/>
          <p:nvPr/>
        </p:nvSpPr>
        <p:spPr>
          <a:xfrm>
            <a:off x="5464175" y="1965325"/>
            <a:ext cx="215900" cy="4249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Provider</a:t>
            </a:r>
            <a:endParaRPr lang="sv-SE" sz="1400" dirty="0">
              <a:solidFill>
                <a:schemeClr val="tx1"/>
              </a:solidFill>
            </a:endParaRPr>
          </a:p>
        </p:txBody>
      </p:sp>
      <p:pic>
        <p:nvPicPr>
          <p:cNvPr id="13317" name="Picture 4" descr="http://www.sll.se/Exigus/444405.jpg?preset=330">
            <a:extLst>
              <a:ext uri="{FF2B5EF4-FFF2-40B4-BE49-F238E27FC236}">
                <a16:creationId xmlns:a16="http://schemas.microsoft.com/office/drawing/2014/main" id="{6209D516-2EB3-7F1E-AF0A-68381EE723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079750"/>
            <a:ext cx="1379538" cy="137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Rectangle 12">
            <a:extLst>
              <a:ext uri="{FF2B5EF4-FFF2-40B4-BE49-F238E27FC236}">
                <a16:creationId xmlns:a16="http://schemas.microsoft.com/office/drawing/2014/main" id="{4FC08F4A-2122-B1A0-5947-CD97DDE7B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557338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order</a:t>
            </a:r>
          </a:p>
        </p:txBody>
      </p:sp>
      <p:sp>
        <p:nvSpPr>
          <p:cNvPr id="13319" name="Rectangle 12">
            <a:extLst>
              <a:ext uri="{FF2B5EF4-FFF2-40B4-BE49-F238E27FC236}">
                <a16:creationId xmlns:a16="http://schemas.microsoft.com/office/drawing/2014/main" id="{205DC899-E706-78E8-3B77-39E7F072FD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263" y="1557338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order</a:t>
            </a:r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6C214AA8-5F06-2428-CB7F-634F8AA66F34}"/>
              </a:ext>
            </a:extLst>
          </p:cNvPr>
          <p:cNvCxnSpPr>
            <a:stCxn id="13318" idx="3"/>
            <a:endCxn id="3" idx="0"/>
          </p:cNvCxnSpPr>
          <p:nvPr/>
        </p:nvCxnSpPr>
        <p:spPr>
          <a:xfrm>
            <a:off x="1851025" y="1773238"/>
            <a:ext cx="1533525" cy="147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>
            <a:extLst>
              <a:ext uri="{FF2B5EF4-FFF2-40B4-BE49-F238E27FC236}">
                <a16:creationId xmlns:a16="http://schemas.microsoft.com/office/drawing/2014/main" id="{377D30F2-C782-2D3F-0521-3C98C4D8EE30}"/>
              </a:ext>
            </a:extLst>
          </p:cNvPr>
          <p:cNvCxnSpPr>
            <a:stCxn id="13319" idx="1"/>
            <a:endCxn id="4" idx="0"/>
          </p:cNvCxnSpPr>
          <p:nvPr/>
        </p:nvCxnSpPr>
        <p:spPr>
          <a:xfrm flipH="1">
            <a:off x="5572125" y="1773238"/>
            <a:ext cx="1227138" cy="1920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3" name="textruta 16">
            <a:extLst>
              <a:ext uri="{FF2B5EF4-FFF2-40B4-BE49-F238E27FC236}">
                <a16:creationId xmlns:a16="http://schemas.microsoft.com/office/drawing/2014/main" id="{EE083F47-51B5-3E9C-70CD-A03D9594D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2738" y="2365375"/>
            <a:ext cx="6397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600"/>
              <a:t>5000</a:t>
            </a:r>
          </a:p>
        </p:txBody>
      </p:sp>
      <p:sp>
        <p:nvSpPr>
          <p:cNvPr id="13324" name="Rectangle 12">
            <a:extLst>
              <a:ext uri="{FF2B5EF4-FFF2-40B4-BE49-F238E27FC236}">
                <a16:creationId xmlns:a16="http://schemas.microsoft.com/office/drawing/2014/main" id="{FCEC57F0-3027-61D6-3CDB-46E9B6B87F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038350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vehicle</a:t>
            </a:r>
          </a:p>
        </p:txBody>
      </p:sp>
      <p:sp>
        <p:nvSpPr>
          <p:cNvPr id="13325" name="Rectangle 12">
            <a:extLst>
              <a:ext uri="{FF2B5EF4-FFF2-40B4-BE49-F238E27FC236}">
                <a16:creationId xmlns:a16="http://schemas.microsoft.com/office/drawing/2014/main" id="{0A957884-C854-84C9-A5B5-636C7F3B6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263" y="2038350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vehicle</a:t>
            </a:r>
          </a:p>
        </p:txBody>
      </p:sp>
      <p:cxnSp>
        <p:nvCxnSpPr>
          <p:cNvPr id="20" name="Rak pil 19">
            <a:extLst>
              <a:ext uri="{FF2B5EF4-FFF2-40B4-BE49-F238E27FC236}">
                <a16:creationId xmlns:a16="http://schemas.microsoft.com/office/drawing/2014/main" id="{62584A97-35FF-D3F0-04A3-C6926320BF33}"/>
              </a:ext>
            </a:extLst>
          </p:cNvPr>
          <p:cNvCxnSpPr/>
          <p:nvPr/>
        </p:nvCxnSpPr>
        <p:spPr>
          <a:xfrm>
            <a:off x="3452813" y="2690813"/>
            <a:ext cx="3467100" cy="1270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28" name="Bildobjekt 6">
            <a:extLst>
              <a:ext uri="{FF2B5EF4-FFF2-40B4-BE49-F238E27FC236}">
                <a16:creationId xmlns:a16="http://schemas.microsoft.com/office/drawing/2014/main" id="{9F2D00A5-CBA9-8420-5203-A394AE7400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9913" y="2592388"/>
            <a:ext cx="164782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5" name="Rak pil 44">
            <a:extLst>
              <a:ext uri="{FF2B5EF4-FFF2-40B4-BE49-F238E27FC236}">
                <a16:creationId xmlns:a16="http://schemas.microsoft.com/office/drawing/2014/main" id="{2CFF32E4-4627-9D4E-4351-96C41A40BD81}"/>
              </a:ext>
            </a:extLst>
          </p:cNvPr>
          <p:cNvCxnSpPr>
            <a:cxnSpLocks/>
          </p:cNvCxnSpPr>
          <p:nvPr/>
        </p:nvCxnSpPr>
        <p:spPr>
          <a:xfrm flipH="1">
            <a:off x="3478213" y="3538538"/>
            <a:ext cx="344170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2" name="textruta 45">
            <a:extLst>
              <a:ext uri="{FF2B5EF4-FFF2-40B4-BE49-F238E27FC236}">
                <a16:creationId xmlns:a16="http://schemas.microsoft.com/office/drawing/2014/main" id="{A627AF8C-872B-2450-5810-020639B57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6388" y="3276600"/>
            <a:ext cx="6397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600"/>
              <a:t>5001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AB2738DB-3CDB-0B82-F7BD-A10F1F9BF299}"/>
              </a:ext>
            </a:extLst>
          </p:cNvPr>
          <p:cNvSpPr txBox="1"/>
          <p:nvPr/>
        </p:nvSpPr>
        <p:spPr>
          <a:xfrm>
            <a:off x="3707706" y="2728584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”Är fordonet på plats inom x minuter”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E54F8B91-8939-1B73-0DCD-5A116C1DC006}"/>
              </a:ext>
            </a:extLst>
          </p:cNvPr>
          <p:cNvSpPr txBox="1"/>
          <p:nvPr/>
        </p:nvSpPr>
        <p:spPr>
          <a:xfrm>
            <a:off x="4211960" y="3800477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Ja/Nej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B5D8957B-2AD5-3DDB-22C4-9C02B2BACD1E}"/>
              </a:ext>
            </a:extLst>
          </p:cNvPr>
          <p:cNvSpPr txBox="1"/>
          <p:nvPr/>
        </p:nvSpPr>
        <p:spPr>
          <a:xfrm>
            <a:off x="827584" y="5229199"/>
            <a:ext cx="2880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Föregås av ruttplanering och bedömning hos klienten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63C47A1C-5BF4-287D-222B-3770EFDE7A5D}"/>
              </a:ext>
            </a:extLst>
          </p:cNvPr>
          <p:cNvSpPr txBox="1"/>
          <p:nvPr/>
        </p:nvSpPr>
        <p:spPr>
          <a:xfrm>
            <a:off x="4116388" y="5229198"/>
            <a:ext cx="47760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Om det endera är slinga och tidigare nod har uppnåtts eller det är första nod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4D561A-16B5-0049-20D4-64D4E77BB6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876925"/>
            <a:ext cx="161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88227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14E7CF-564A-4A88-CB92-45F28619EF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ubrik 1">
            <a:extLst>
              <a:ext uri="{FF2B5EF4-FFF2-40B4-BE49-F238E27FC236}">
                <a16:creationId xmlns:a16="http://schemas.microsoft.com/office/drawing/2014/main" id="{307D7FE9-71AC-D55D-C9D2-83F566962C7E}"/>
              </a:ext>
            </a:extLst>
          </p:cNvPr>
          <p:cNvSpPr txBox="1">
            <a:spLocks/>
          </p:cNvSpPr>
          <p:nvPr/>
        </p:nvSpPr>
        <p:spPr bwMode="auto">
          <a:xfrm>
            <a:off x="468313" y="244475"/>
            <a:ext cx="82296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2400" dirty="0" err="1">
                <a:solidFill>
                  <a:schemeClr val="tx2"/>
                </a:solidFill>
              </a:rPr>
              <a:t>Estimation</a:t>
            </a:r>
            <a:r>
              <a:rPr lang="sv-SE" altLang="sv-SE" sz="2400" dirty="0">
                <a:solidFill>
                  <a:schemeClr val="tx2"/>
                </a:solidFill>
              </a:rPr>
              <a:t> </a:t>
            </a:r>
            <a:r>
              <a:rPr lang="sv-SE" altLang="sv-SE" sz="2400" dirty="0" err="1">
                <a:solidFill>
                  <a:schemeClr val="tx2"/>
                </a:solidFill>
              </a:rPr>
              <a:t>of</a:t>
            </a:r>
            <a:r>
              <a:rPr lang="sv-SE" altLang="sv-SE" sz="2400" dirty="0">
                <a:solidFill>
                  <a:schemeClr val="tx2"/>
                </a:solidFill>
              </a:rPr>
              <a:t> </a:t>
            </a:r>
            <a:r>
              <a:rPr lang="sv-SE" altLang="sv-SE" sz="2400" dirty="0" err="1">
                <a:solidFill>
                  <a:schemeClr val="tx2"/>
                </a:solidFill>
              </a:rPr>
              <a:t>vehicle</a:t>
            </a:r>
            <a:r>
              <a:rPr lang="sv-SE" altLang="sv-SE" sz="2400" dirty="0">
                <a:solidFill>
                  <a:schemeClr val="tx2"/>
                </a:solidFill>
              </a:rPr>
              <a:t> at </a:t>
            </a:r>
            <a:r>
              <a:rPr lang="sv-SE" altLang="sv-SE" sz="2400" dirty="0" err="1">
                <a:solidFill>
                  <a:schemeClr val="tx2"/>
                </a:solidFill>
              </a:rPr>
              <a:t>node</a:t>
            </a:r>
            <a:br>
              <a:rPr lang="sv-SE" altLang="sv-SE" sz="2400" dirty="0">
                <a:solidFill>
                  <a:schemeClr val="tx2"/>
                </a:solidFill>
              </a:rPr>
            </a:br>
            <a:r>
              <a:rPr lang="sv-SE" altLang="sv-SE" sz="2400" dirty="0">
                <a:solidFill>
                  <a:schemeClr val="tx2"/>
                </a:solidFill>
              </a:rPr>
              <a:t>Klienten kan bekräfta</a:t>
            </a:r>
            <a:br>
              <a:rPr lang="sv-SE" altLang="sv-SE" sz="2400" dirty="0">
                <a:solidFill>
                  <a:schemeClr val="tx2"/>
                </a:solidFill>
              </a:rPr>
            </a:br>
            <a:endParaRPr lang="sv-SE" altLang="sv-SE" sz="2400" dirty="0">
              <a:solidFill>
                <a:schemeClr val="tx2"/>
              </a:solidFill>
            </a:endParaRP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3B5ED2D5-90D7-F9B2-876E-3C42DCCEC953}"/>
              </a:ext>
            </a:extLst>
          </p:cNvPr>
          <p:cNvSpPr/>
          <p:nvPr/>
        </p:nvSpPr>
        <p:spPr>
          <a:xfrm>
            <a:off x="3276600" y="1920875"/>
            <a:ext cx="215900" cy="4248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client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6AE9DCA9-5B6D-8EF4-272C-8220F12040AD}"/>
              </a:ext>
            </a:extLst>
          </p:cNvPr>
          <p:cNvSpPr/>
          <p:nvPr/>
        </p:nvSpPr>
        <p:spPr>
          <a:xfrm>
            <a:off x="5464175" y="1965325"/>
            <a:ext cx="215900" cy="4249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Provider</a:t>
            </a:r>
            <a:endParaRPr lang="sv-SE" sz="1400" dirty="0">
              <a:solidFill>
                <a:schemeClr val="tx1"/>
              </a:solidFill>
            </a:endParaRPr>
          </a:p>
        </p:txBody>
      </p:sp>
      <p:pic>
        <p:nvPicPr>
          <p:cNvPr id="13317" name="Picture 4" descr="http://www.sll.se/Exigus/444405.jpg?preset=330">
            <a:extLst>
              <a:ext uri="{FF2B5EF4-FFF2-40B4-BE49-F238E27FC236}">
                <a16:creationId xmlns:a16="http://schemas.microsoft.com/office/drawing/2014/main" id="{2A01126D-1AC7-D341-06F8-B36DE5D284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079750"/>
            <a:ext cx="1379538" cy="137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Rectangle 12">
            <a:extLst>
              <a:ext uri="{FF2B5EF4-FFF2-40B4-BE49-F238E27FC236}">
                <a16:creationId xmlns:a16="http://schemas.microsoft.com/office/drawing/2014/main" id="{99E0B5C9-1DFC-C776-0E00-74C350ACE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557338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order</a:t>
            </a:r>
          </a:p>
        </p:txBody>
      </p:sp>
      <p:sp>
        <p:nvSpPr>
          <p:cNvPr id="13319" name="Rectangle 12">
            <a:extLst>
              <a:ext uri="{FF2B5EF4-FFF2-40B4-BE49-F238E27FC236}">
                <a16:creationId xmlns:a16="http://schemas.microsoft.com/office/drawing/2014/main" id="{EF85F548-4AF7-3FD7-2035-8CF7F2A02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263" y="1557338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order</a:t>
            </a:r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D80CC540-7EF1-07F6-5CBE-6073FABBD68B}"/>
              </a:ext>
            </a:extLst>
          </p:cNvPr>
          <p:cNvCxnSpPr>
            <a:stCxn id="13318" idx="3"/>
            <a:endCxn id="3" idx="0"/>
          </p:cNvCxnSpPr>
          <p:nvPr/>
        </p:nvCxnSpPr>
        <p:spPr>
          <a:xfrm>
            <a:off x="1851025" y="1773238"/>
            <a:ext cx="1533525" cy="147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>
            <a:extLst>
              <a:ext uri="{FF2B5EF4-FFF2-40B4-BE49-F238E27FC236}">
                <a16:creationId xmlns:a16="http://schemas.microsoft.com/office/drawing/2014/main" id="{E32DE232-A4E9-E5F5-7BC3-1392CB865724}"/>
              </a:ext>
            </a:extLst>
          </p:cNvPr>
          <p:cNvCxnSpPr>
            <a:stCxn id="13319" idx="1"/>
            <a:endCxn id="4" idx="0"/>
          </p:cNvCxnSpPr>
          <p:nvPr/>
        </p:nvCxnSpPr>
        <p:spPr>
          <a:xfrm flipH="1">
            <a:off x="5572125" y="1773238"/>
            <a:ext cx="1227138" cy="1920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3" name="textruta 16">
            <a:extLst>
              <a:ext uri="{FF2B5EF4-FFF2-40B4-BE49-F238E27FC236}">
                <a16:creationId xmlns:a16="http://schemas.microsoft.com/office/drawing/2014/main" id="{6570A668-FA0E-7448-E7CB-913C606AC4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2738" y="2365375"/>
            <a:ext cx="6397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600"/>
              <a:t>5000</a:t>
            </a:r>
          </a:p>
        </p:txBody>
      </p:sp>
      <p:sp>
        <p:nvSpPr>
          <p:cNvPr id="13324" name="Rectangle 12">
            <a:extLst>
              <a:ext uri="{FF2B5EF4-FFF2-40B4-BE49-F238E27FC236}">
                <a16:creationId xmlns:a16="http://schemas.microsoft.com/office/drawing/2014/main" id="{0600D423-CA28-104E-9DB3-3BA7360C4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038350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vehicle</a:t>
            </a:r>
          </a:p>
        </p:txBody>
      </p:sp>
      <p:sp>
        <p:nvSpPr>
          <p:cNvPr id="13325" name="Rectangle 12">
            <a:extLst>
              <a:ext uri="{FF2B5EF4-FFF2-40B4-BE49-F238E27FC236}">
                <a16:creationId xmlns:a16="http://schemas.microsoft.com/office/drawing/2014/main" id="{55F1D600-DC5F-3DEA-EE93-C32A12761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263" y="2038350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vehicle</a:t>
            </a:r>
          </a:p>
        </p:txBody>
      </p:sp>
      <p:cxnSp>
        <p:nvCxnSpPr>
          <p:cNvPr id="20" name="Rak pil 19">
            <a:extLst>
              <a:ext uri="{FF2B5EF4-FFF2-40B4-BE49-F238E27FC236}">
                <a16:creationId xmlns:a16="http://schemas.microsoft.com/office/drawing/2014/main" id="{9744DB4F-C7CF-8B79-D202-4D190717EFA8}"/>
              </a:ext>
            </a:extLst>
          </p:cNvPr>
          <p:cNvCxnSpPr/>
          <p:nvPr/>
        </p:nvCxnSpPr>
        <p:spPr>
          <a:xfrm>
            <a:off x="3452813" y="2690813"/>
            <a:ext cx="3467100" cy="1270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28" name="Bildobjekt 6">
            <a:extLst>
              <a:ext uri="{FF2B5EF4-FFF2-40B4-BE49-F238E27FC236}">
                <a16:creationId xmlns:a16="http://schemas.microsoft.com/office/drawing/2014/main" id="{C24342EE-D568-7232-90CD-F2C63476E0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9913" y="2592388"/>
            <a:ext cx="164782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5" name="Rak pil 44">
            <a:extLst>
              <a:ext uri="{FF2B5EF4-FFF2-40B4-BE49-F238E27FC236}">
                <a16:creationId xmlns:a16="http://schemas.microsoft.com/office/drawing/2014/main" id="{0D25F6F3-67A7-011D-7F46-2D685404E36F}"/>
              </a:ext>
            </a:extLst>
          </p:cNvPr>
          <p:cNvCxnSpPr>
            <a:cxnSpLocks/>
          </p:cNvCxnSpPr>
          <p:nvPr/>
        </p:nvCxnSpPr>
        <p:spPr>
          <a:xfrm flipH="1">
            <a:off x="3478213" y="3538538"/>
            <a:ext cx="344170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2" name="textruta 45">
            <a:extLst>
              <a:ext uri="{FF2B5EF4-FFF2-40B4-BE49-F238E27FC236}">
                <a16:creationId xmlns:a16="http://schemas.microsoft.com/office/drawing/2014/main" id="{9BF67BF4-6B6F-8E15-75E6-420B5575DA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6388" y="3276600"/>
            <a:ext cx="6397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600"/>
              <a:t>5001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62FEC34D-A737-BC5E-CB27-A769CE865E86}"/>
              </a:ext>
            </a:extLst>
          </p:cNvPr>
          <p:cNvSpPr txBox="1"/>
          <p:nvPr/>
        </p:nvSpPr>
        <p:spPr>
          <a:xfrm>
            <a:off x="3707706" y="2728584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”Är fordonet på plats inom x minuter”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D3867CA-FEA0-F215-166B-1AFF88FF2BC8}"/>
              </a:ext>
            </a:extLst>
          </p:cNvPr>
          <p:cNvSpPr txBox="1"/>
          <p:nvPr/>
        </p:nvSpPr>
        <p:spPr>
          <a:xfrm>
            <a:off x="4211960" y="3800477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Ja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3F34F294-D10F-A8C0-74EF-7037430032B8}"/>
              </a:ext>
            </a:extLst>
          </p:cNvPr>
          <p:cNvSpPr txBox="1"/>
          <p:nvPr/>
        </p:nvSpPr>
        <p:spPr>
          <a:xfrm>
            <a:off x="827584" y="5229199"/>
            <a:ext cx="2880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Klienten kan skicka ny </a:t>
            </a:r>
            <a:r>
              <a:rPr lang="sv-SE" dirty="0" err="1"/>
              <a:t>estimated</a:t>
            </a:r>
            <a:r>
              <a:rPr lang="sv-SE" dirty="0"/>
              <a:t> </a:t>
            </a:r>
            <a:r>
              <a:rPr lang="sv-SE" dirty="0" err="1"/>
              <a:t>time</a:t>
            </a:r>
            <a:r>
              <a:rPr lang="sv-SE" dirty="0"/>
              <a:t> till </a:t>
            </a:r>
            <a:r>
              <a:rPr lang="sv-SE" dirty="0" err="1"/>
              <a:t>providern</a:t>
            </a:r>
            <a:r>
              <a:rPr lang="sv-SE" dirty="0"/>
              <a:t> </a:t>
            </a: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3FC4F762-9A5C-317D-A42B-C3D846E65A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876925"/>
            <a:ext cx="161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07096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76AECE-79CE-CDDB-C1A2-994D878BD3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ubrik 1">
            <a:extLst>
              <a:ext uri="{FF2B5EF4-FFF2-40B4-BE49-F238E27FC236}">
                <a16:creationId xmlns:a16="http://schemas.microsoft.com/office/drawing/2014/main" id="{7C52B94F-61AE-10BA-AAD0-A5C1567C1775}"/>
              </a:ext>
            </a:extLst>
          </p:cNvPr>
          <p:cNvSpPr txBox="1">
            <a:spLocks/>
          </p:cNvSpPr>
          <p:nvPr/>
        </p:nvSpPr>
        <p:spPr bwMode="auto">
          <a:xfrm>
            <a:off x="468313" y="244475"/>
            <a:ext cx="82296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2400" dirty="0" err="1">
                <a:solidFill>
                  <a:schemeClr val="tx2"/>
                </a:solidFill>
              </a:rPr>
              <a:t>Estimation</a:t>
            </a:r>
            <a:r>
              <a:rPr lang="sv-SE" altLang="sv-SE" sz="2400" dirty="0">
                <a:solidFill>
                  <a:schemeClr val="tx2"/>
                </a:solidFill>
              </a:rPr>
              <a:t> </a:t>
            </a:r>
            <a:r>
              <a:rPr lang="sv-SE" altLang="sv-SE" sz="2400" dirty="0" err="1">
                <a:solidFill>
                  <a:schemeClr val="tx2"/>
                </a:solidFill>
              </a:rPr>
              <a:t>of</a:t>
            </a:r>
            <a:r>
              <a:rPr lang="sv-SE" altLang="sv-SE" sz="2400" dirty="0">
                <a:solidFill>
                  <a:schemeClr val="tx2"/>
                </a:solidFill>
              </a:rPr>
              <a:t> </a:t>
            </a:r>
            <a:r>
              <a:rPr lang="sv-SE" altLang="sv-SE" sz="2400" dirty="0" err="1">
                <a:solidFill>
                  <a:schemeClr val="tx2"/>
                </a:solidFill>
              </a:rPr>
              <a:t>vehicle</a:t>
            </a:r>
            <a:r>
              <a:rPr lang="sv-SE" altLang="sv-SE" sz="2400" dirty="0">
                <a:solidFill>
                  <a:schemeClr val="tx2"/>
                </a:solidFill>
              </a:rPr>
              <a:t> at </a:t>
            </a:r>
            <a:r>
              <a:rPr lang="sv-SE" altLang="sv-SE" sz="2400" dirty="0" err="1">
                <a:solidFill>
                  <a:schemeClr val="tx2"/>
                </a:solidFill>
              </a:rPr>
              <a:t>node</a:t>
            </a:r>
            <a:br>
              <a:rPr lang="sv-SE" altLang="sv-SE" sz="2400" dirty="0">
                <a:solidFill>
                  <a:schemeClr val="tx2"/>
                </a:solidFill>
              </a:rPr>
            </a:br>
            <a:r>
              <a:rPr lang="sv-SE" altLang="sv-SE" sz="2400" dirty="0">
                <a:solidFill>
                  <a:schemeClr val="tx2"/>
                </a:solidFill>
              </a:rPr>
              <a:t>Klienten får problem – Två alternativ</a:t>
            </a:r>
            <a:br>
              <a:rPr lang="sv-SE" altLang="sv-SE" sz="2400" dirty="0">
                <a:solidFill>
                  <a:schemeClr val="tx2"/>
                </a:solidFill>
              </a:rPr>
            </a:br>
            <a:endParaRPr lang="sv-SE" altLang="sv-SE" sz="2400" dirty="0">
              <a:solidFill>
                <a:schemeClr val="tx2"/>
              </a:solidFill>
            </a:endParaRP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C4D26756-FEEE-45E6-250E-02EDCA3F6C6A}"/>
              </a:ext>
            </a:extLst>
          </p:cNvPr>
          <p:cNvSpPr/>
          <p:nvPr/>
        </p:nvSpPr>
        <p:spPr>
          <a:xfrm>
            <a:off x="3276600" y="1920875"/>
            <a:ext cx="215900" cy="4248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client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33D0B176-CAD7-FDD4-6AC5-04348CA47DB2}"/>
              </a:ext>
            </a:extLst>
          </p:cNvPr>
          <p:cNvSpPr/>
          <p:nvPr/>
        </p:nvSpPr>
        <p:spPr>
          <a:xfrm>
            <a:off x="5464175" y="1965325"/>
            <a:ext cx="215900" cy="4249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Provider</a:t>
            </a:r>
            <a:endParaRPr lang="sv-SE" sz="1400" dirty="0">
              <a:solidFill>
                <a:schemeClr val="tx1"/>
              </a:solidFill>
            </a:endParaRPr>
          </a:p>
        </p:txBody>
      </p:sp>
      <p:pic>
        <p:nvPicPr>
          <p:cNvPr id="13317" name="Picture 4" descr="http://www.sll.se/Exigus/444405.jpg?preset=330">
            <a:extLst>
              <a:ext uri="{FF2B5EF4-FFF2-40B4-BE49-F238E27FC236}">
                <a16:creationId xmlns:a16="http://schemas.microsoft.com/office/drawing/2014/main" id="{45E896FB-FCF2-FCA3-3504-540DECB00E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079750"/>
            <a:ext cx="1379538" cy="137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Rectangle 12">
            <a:extLst>
              <a:ext uri="{FF2B5EF4-FFF2-40B4-BE49-F238E27FC236}">
                <a16:creationId xmlns:a16="http://schemas.microsoft.com/office/drawing/2014/main" id="{A6A7213F-438B-64C0-2B0B-9B3FA28B6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557338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order</a:t>
            </a:r>
          </a:p>
        </p:txBody>
      </p:sp>
      <p:sp>
        <p:nvSpPr>
          <p:cNvPr id="13319" name="Rectangle 12">
            <a:extLst>
              <a:ext uri="{FF2B5EF4-FFF2-40B4-BE49-F238E27FC236}">
                <a16:creationId xmlns:a16="http://schemas.microsoft.com/office/drawing/2014/main" id="{8EFD613D-9E83-F370-7824-CE7FFB3C53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263" y="1557338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order</a:t>
            </a:r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8D850797-3571-5B29-434B-84C6016805BC}"/>
              </a:ext>
            </a:extLst>
          </p:cNvPr>
          <p:cNvCxnSpPr>
            <a:stCxn id="13318" idx="3"/>
            <a:endCxn id="3" idx="0"/>
          </p:cNvCxnSpPr>
          <p:nvPr/>
        </p:nvCxnSpPr>
        <p:spPr>
          <a:xfrm>
            <a:off x="1851025" y="1773238"/>
            <a:ext cx="1533525" cy="147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>
            <a:extLst>
              <a:ext uri="{FF2B5EF4-FFF2-40B4-BE49-F238E27FC236}">
                <a16:creationId xmlns:a16="http://schemas.microsoft.com/office/drawing/2014/main" id="{8D382C1F-C7B0-4553-9D18-E74D311CF115}"/>
              </a:ext>
            </a:extLst>
          </p:cNvPr>
          <p:cNvCxnSpPr>
            <a:stCxn id="13319" idx="1"/>
            <a:endCxn id="4" idx="0"/>
          </p:cNvCxnSpPr>
          <p:nvPr/>
        </p:nvCxnSpPr>
        <p:spPr>
          <a:xfrm flipH="1">
            <a:off x="5572125" y="1773238"/>
            <a:ext cx="1227138" cy="1920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3" name="textruta 16">
            <a:extLst>
              <a:ext uri="{FF2B5EF4-FFF2-40B4-BE49-F238E27FC236}">
                <a16:creationId xmlns:a16="http://schemas.microsoft.com/office/drawing/2014/main" id="{3B1C2D22-57E4-F29B-53B7-9B678D63E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2738" y="2365375"/>
            <a:ext cx="6397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600"/>
              <a:t>5000</a:t>
            </a:r>
          </a:p>
        </p:txBody>
      </p:sp>
      <p:sp>
        <p:nvSpPr>
          <p:cNvPr id="13324" name="Rectangle 12">
            <a:extLst>
              <a:ext uri="{FF2B5EF4-FFF2-40B4-BE49-F238E27FC236}">
                <a16:creationId xmlns:a16="http://schemas.microsoft.com/office/drawing/2014/main" id="{09E36D7C-51B9-9B32-638D-641B118959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038350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vehicle</a:t>
            </a:r>
          </a:p>
        </p:txBody>
      </p:sp>
      <p:sp>
        <p:nvSpPr>
          <p:cNvPr id="13325" name="Rectangle 12">
            <a:extLst>
              <a:ext uri="{FF2B5EF4-FFF2-40B4-BE49-F238E27FC236}">
                <a16:creationId xmlns:a16="http://schemas.microsoft.com/office/drawing/2014/main" id="{314CBC42-82C5-87C1-19B3-57B5495544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263" y="2038350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vehicle</a:t>
            </a:r>
          </a:p>
        </p:txBody>
      </p:sp>
      <p:cxnSp>
        <p:nvCxnSpPr>
          <p:cNvPr id="20" name="Rak pil 19">
            <a:extLst>
              <a:ext uri="{FF2B5EF4-FFF2-40B4-BE49-F238E27FC236}">
                <a16:creationId xmlns:a16="http://schemas.microsoft.com/office/drawing/2014/main" id="{13D2A370-DE9D-7784-9C31-E212CB4DD659}"/>
              </a:ext>
            </a:extLst>
          </p:cNvPr>
          <p:cNvCxnSpPr/>
          <p:nvPr/>
        </p:nvCxnSpPr>
        <p:spPr>
          <a:xfrm>
            <a:off x="3452813" y="2690813"/>
            <a:ext cx="3467100" cy="1270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28" name="Bildobjekt 6">
            <a:extLst>
              <a:ext uri="{FF2B5EF4-FFF2-40B4-BE49-F238E27FC236}">
                <a16:creationId xmlns:a16="http://schemas.microsoft.com/office/drawing/2014/main" id="{6C564487-4D78-E085-D955-78ECF35D4C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9913" y="2592388"/>
            <a:ext cx="164782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5" name="Rak pil 44">
            <a:extLst>
              <a:ext uri="{FF2B5EF4-FFF2-40B4-BE49-F238E27FC236}">
                <a16:creationId xmlns:a16="http://schemas.microsoft.com/office/drawing/2014/main" id="{9D9D3838-5AB7-CAFB-F791-CB11866D0D0F}"/>
              </a:ext>
            </a:extLst>
          </p:cNvPr>
          <p:cNvCxnSpPr>
            <a:cxnSpLocks/>
          </p:cNvCxnSpPr>
          <p:nvPr/>
        </p:nvCxnSpPr>
        <p:spPr>
          <a:xfrm flipH="1">
            <a:off x="3478213" y="3538538"/>
            <a:ext cx="344170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2" name="textruta 45">
            <a:extLst>
              <a:ext uri="{FF2B5EF4-FFF2-40B4-BE49-F238E27FC236}">
                <a16:creationId xmlns:a16="http://schemas.microsoft.com/office/drawing/2014/main" id="{A3DF4C12-D69F-5A5D-C0F2-03391DEDC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6388" y="3276600"/>
            <a:ext cx="6397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600"/>
              <a:t>5001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48D6E8BC-9AA0-5D39-DF3F-3EA4C8694283}"/>
              </a:ext>
            </a:extLst>
          </p:cNvPr>
          <p:cNvSpPr txBox="1"/>
          <p:nvPr/>
        </p:nvSpPr>
        <p:spPr>
          <a:xfrm>
            <a:off x="3707706" y="2728584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”Är fordonet på plats inom x minuter”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7E673068-0E1F-6224-C86D-2E196240C064}"/>
              </a:ext>
            </a:extLst>
          </p:cNvPr>
          <p:cNvSpPr txBox="1"/>
          <p:nvPr/>
        </p:nvSpPr>
        <p:spPr>
          <a:xfrm>
            <a:off x="4211960" y="380047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Nej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FC2DA723-B6AE-B2BA-10F7-A2C73E986CF6}"/>
              </a:ext>
            </a:extLst>
          </p:cNvPr>
          <p:cNvSpPr txBox="1"/>
          <p:nvPr/>
        </p:nvSpPr>
        <p:spPr>
          <a:xfrm>
            <a:off x="1331640" y="4873110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- Klienten kan skicka ny </a:t>
            </a:r>
            <a:r>
              <a:rPr lang="sv-SE" dirty="0" err="1"/>
              <a:t>estimated</a:t>
            </a:r>
            <a:r>
              <a:rPr lang="sv-SE" dirty="0"/>
              <a:t> </a:t>
            </a:r>
            <a:r>
              <a:rPr lang="sv-SE" dirty="0" err="1"/>
              <a:t>time</a:t>
            </a:r>
            <a:r>
              <a:rPr lang="sv-SE" dirty="0"/>
              <a:t> till </a:t>
            </a:r>
            <a:r>
              <a:rPr lang="sv-SE" dirty="0" err="1"/>
              <a:t>providern</a:t>
            </a:r>
            <a:endParaRPr lang="sv-SE" dirty="0"/>
          </a:p>
          <a:p>
            <a:r>
              <a:rPr lang="sv-SE" dirty="0"/>
              <a:t>- Klienten kan begära order </a:t>
            </a:r>
            <a:r>
              <a:rPr lang="sv-SE" dirty="0" err="1"/>
              <a:t>cancellation</a:t>
            </a:r>
            <a:r>
              <a:rPr lang="sv-SE" dirty="0"/>
              <a:t> </a:t>
            </a:r>
            <a:r>
              <a:rPr lang="sv-SE" dirty="0" err="1"/>
              <a:t>request</a:t>
            </a:r>
            <a:r>
              <a:rPr lang="sv-SE" dirty="0"/>
              <a:t> </a:t>
            </a: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E8FC3DF4-0C45-AC16-E0F6-BEABD04C7B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876925"/>
            <a:ext cx="161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96671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84CE2A-B988-78DD-C42B-C78EF04A1F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ubrik 1">
            <a:extLst>
              <a:ext uri="{FF2B5EF4-FFF2-40B4-BE49-F238E27FC236}">
                <a16:creationId xmlns:a16="http://schemas.microsoft.com/office/drawing/2014/main" id="{25DA8B1B-A16D-3F8A-1E7E-F790057BEEF4}"/>
              </a:ext>
            </a:extLst>
          </p:cNvPr>
          <p:cNvSpPr txBox="1">
            <a:spLocks/>
          </p:cNvSpPr>
          <p:nvPr/>
        </p:nvSpPr>
        <p:spPr bwMode="auto">
          <a:xfrm>
            <a:off x="468313" y="244475"/>
            <a:ext cx="82296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2400" dirty="0" err="1">
                <a:solidFill>
                  <a:schemeClr val="tx2"/>
                </a:solidFill>
              </a:rPr>
              <a:t>Estimation</a:t>
            </a:r>
            <a:r>
              <a:rPr lang="sv-SE" altLang="sv-SE" sz="2400" dirty="0">
                <a:solidFill>
                  <a:schemeClr val="tx2"/>
                </a:solidFill>
              </a:rPr>
              <a:t> </a:t>
            </a:r>
            <a:r>
              <a:rPr lang="sv-SE" altLang="sv-SE" sz="2400" dirty="0" err="1">
                <a:solidFill>
                  <a:schemeClr val="tx2"/>
                </a:solidFill>
              </a:rPr>
              <a:t>of</a:t>
            </a:r>
            <a:r>
              <a:rPr lang="sv-SE" altLang="sv-SE" sz="2400" dirty="0">
                <a:solidFill>
                  <a:schemeClr val="tx2"/>
                </a:solidFill>
              </a:rPr>
              <a:t> </a:t>
            </a:r>
            <a:r>
              <a:rPr lang="sv-SE" altLang="sv-SE" sz="2400" dirty="0" err="1">
                <a:solidFill>
                  <a:schemeClr val="tx2"/>
                </a:solidFill>
              </a:rPr>
              <a:t>vehicle</a:t>
            </a:r>
            <a:r>
              <a:rPr lang="sv-SE" altLang="sv-SE" sz="2400" dirty="0">
                <a:solidFill>
                  <a:schemeClr val="tx2"/>
                </a:solidFill>
              </a:rPr>
              <a:t> at </a:t>
            </a:r>
            <a:r>
              <a:rPr lang="sv-SE" altLang="sv-SE" sz="2400" dirty="0" err="1">
                <a:solidFill>
                  <a:schemeClr val="tx2"/>
                </a:solidFill>
              </a:rPr>
              <a:t>node</a:t>
            </a:r>
            <a:r>
              <a:rPr lang="sv-SE" altLang="sv-SE" sz="2400" dirty="0">
                <a:solidFill>
                  <a:schemeClr val="tx2"/>
                </a:solidFill>
              </a:rPr>
              <a:t> </a:t>
            </a:r>
            <a:br>
              <a:rPr lang="sv-SE" altLang="sv-SE" sz="2400" dirty="0">
                <a:solidFill>
                  <a:schemeClr val="tx2"/>
                </a:solidFill>
              </a:rPr>
            </a:br>
            <a:r>
              <a:rPr lang="sv-SE" altLang="sv-SE" sz="2400" dirty="0">
                <a:solidFill>
                  <a:schemeClr val="tx2"/>
                </a:solidFill>
              </a:rPr>
              <a:t>Ingen 3003 Oro uppstår</a:t>
            </a:r>
            <a:br>
              <a:rPr lang="sv-SE" altLang="sv-SE" sz="2400" dirty="0">
                <a:solidFill>
                  <a:schemeClr val="tx2"/>
                </a:solidFill>
              </a:rPr>
            </a:br>
            <a:r>
              <a:rPr lang="sv-SE" altLang="sv-SE" sz="2400" dirty="0">
                <a:solidFill>
                  <a:schemeClr val="tx2"/>
                </a:solidFill>
              </a:rPr>
              <a:t>Undvik telefonkontakt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617DACC-5487-3BB9-6A36-68AFE6E8CED4}"/>
              </a:ext>
            </a:extLst>
          </p:cNvPr>
          <p:cNvSpPr/>
          <p:nvPr/>
        </p:nvSpPr>
        <p:spPr>
          <a:xfrm>
            <a:off x="3276600" y="1920875"/>
            <a:ext cx="215900" cy="4248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client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8112AB1-272F-8548-5B2E-B0D4A6A41E2D}"/>
              </a:ext>
            </a:extLst>
          </p:cNvPr>
          <p:cNvSpPr/>
          <p:nvPr/>
        </p:nvSpPr>
        <p:spPr>
          <a:xfrm>
            <a:off x="5464175" y="1965325"/>
            <a:ext cx="215900" cy="4249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Provider</a:t>
            </a:r>
            <a:endParaRPr lang="sv-SE" sz="1400" dirty="0">
              <a:solidFill>
                <a:schemeClr val="tx1"/>
              </a:solidFill>
            </a:endParaRPr>
          </a:p>
        </p:txBody>
      </p:sp>
      <p:pic>
        <p:nvPicPr>
          <p:cNvPr id="16389" name="Picture 4" descr="http://www.sll.se/Exigus/444405.jpg?preset=330">
            <a:extLst>
              <a:ext uri="{FF2B5EF4-FFF2-40B4-BE49-F238E27FC236}">
                <a16:creationId xmlns:a16="http://schemas.microsoft.com/office/drawing/2014/main" id="{6A41E8BB-9930-4022-100E-301EBADC9C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079750"/>
            <a:ext cx="1379538" cy="137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Rectangle 12">
            <a:extLst>
              <a:ext uri="{FF2B5EF4-FFF2-40B4-BE49-F238E27FC236}">
                <a16:creationId xmlns:a16="http://schemas.microsoft.com/office/drawing/2014/main" id="{0602D608-C07B-2EA2-11B1-A640B8BF0C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557338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order</a:t>
            </a:r>
          </a:p>
        </p:txBody>
      </p:sp>
      <p:sp>
        <p:nvSpPr>
          <p:cNvPr id="16391" name="Rectangle 12">
            <a:extLst>
              <a:ext uri="{FF2B5EF4-FFF2-40B4-BE49-F238E27FC236}">
                <a16:creationId xmlns:a16="http://schemas.microsoft.com/office/drawing/2014/main" id="{5CA4653F-B7ED-66F1-48D2-84D3D09EF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263" y="1557338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order</a:t>
            </a:r>
          </a:p>
        </p:txBody>
      </p:sp>
      <p:cxnSp>
        <p:nvCxnSpPr>
          <p:cNvPr id="8" name="Rak 7">
            <a:extLst>
              <a:ext uri="{FF2B5EF4-FFF2-40B4-BE49-F238E27FC236}">
                <a16:creationId xmlns:a16="http://schemas.microsoft.com/office/drawing/2014/main" id="{7A22892E-CB9E-5CD7-1E5E-1B992EE3F0BE}"/>
              </a:ext>
            </a:extLst>
          </p:cNvPr>
          <p:cNvCxnSpPr>
            <a:stCxn id="16390" idx="3"/>
            <a:endCxn id="3" idx="0"/>
          </p:cNvCxnSpPr>
          <p:nvPr/>
        </p:nvCxnSpPr>
        <p:spPr>
          <a:xfrm>
            <a:off x="1851025" y="1773238"/>
            <a:ext cx="1533525" cy="147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397" name="Bildobjekt 6">
            <a:extLst>
              <a:ext uri="{FF2B5EF4-FFF2-40B4-BE49-F238E27FC236}">
                <a16:creationId xmlns:a16="http://schemas.microsoft.com/office/drawing/2014/main" id="{BDE70EB0-B744-C73F-A235-00B34298D9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025" y="3698875"/>
            <a:ext cx="164782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4">
            <a:extLst>
              <a:ext uri="{FF2B5EF4-FFF2-40B4-BE49-F238E27FC236}">
                <a16:creationId xmlns:a16="http://schemas.microsoft.com/office/drawing/2014/main" id="{217C2190-3CD1-22CB-D491-B9C77D45B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876925"/>
            <a:ext cx="161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67256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ubrik 1">
            <a:extLst>
              <a:ext uri="{FF2B5EF4-FFF2-40B4-BE49-F238E27FC236}">
                <a16:creationId xmlns:a16="http://schemas.microsoft.com/office/drawing/2014/main" id="{DC0D45BF-7819-0E28-8B07-AFC9578C83D8}"/>
              </a:ext>
            </a:extLst>
          </p:cNvPr>
          <p:cNvSpPr txBox="1">
            <a:spLocks/>
          </p:cNvSpPr>
          <p:nvPr/>
        </p:nvSpPr>
        <p:spPr bwMode="auto">
          <a:xfrm>
            <a:off x="468313" y="2444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2400" dirty="0" err="1">
                <a:solidFill>
                  <a:schemeClr val="tx2"/>
                </a:solidFill>
              </a:rPr>
              <a:t>Estimation</a:t>
            </a:r>
            <a:r>
              <a:rPr lang="sv-SE" altLang="sv-SE" sz="2400" dirty="0">
                <a:solidFill>
                  <a:schemeClr val="tx2"/>
                </a:solidFill>
              </a:rPr>
              <a:t> </a:t>
            </a:r>
            <a:r>
              <a:rPr lang="sv-SE" altLang="sv-SE" sz="2400" dirty="0" err="1">
                <a:solidFill>
                  <a:schemeClr val="tx2"/>
                </a:solidFill>
              </a:rPr>
              <a:t>of</a:t>
            </a:r>
            <a:r>
              <a:rPr lang="sv-SE" altLang="sv-SE" sz="2400" dirty="0">
                <a:solidFill>
                  <a:schemeClr val="tx2"/>
                </a:solidFill>
              </a:rPr>
              <a:t> </a:t>
            </a:r>
            <a:r>
              <a:rPr lang="sv-SE" altLang="sv-SE" sz="2400" dirty="0" err="1">
                <a:solidFill>
                  <a:schemeClr val="tx2"/>
                </a:solidFill>
              </a:rPr>
              <a:t>vehicle</a:t>
            </a:r>
            <a:r>
              <a:rPr lang="sv-SE" altLang="sv-SE" sz="2400" dirty="0">
                <a:solidFill>
                  <a:schemeClr val="tx2"/>
                </a:solidFill>
              </a:rPr>
              <a:t> at </a:t>
            </a:r>
            <a:r>
              <a:rPr lang="sv-SE" altLang="sv-SE" sz="2400" dirty="0" err="1">
                <a:solidFill>
                  <a:schemeClr val="tx2"/>
                </a:solidFill>
              </a:rPr>
              <a:t>node</a:t>
            </a:r>
            <a:r>
              <a:rPr lang="sv-SE" altLang="sv-SE" sz="2400" dirty="0">
                <a:solidFill>
                  <a:schemeClr val="tx2"/>
                </a:solidFill>
              </a:rPr>
              <a:t> </a:t>
            </a:r>
            <a:br>
              <a:rPr lang="sv-SE" altLang="sv-SE" sz="2400" dirty="0">
                <a:solidFill>
                  <a:schemeClr val="tx2"/>
                </a:solidFill>
              </a:rPr>
            </a:br>
            <a:r>
              <a:rPr lang="sv-SE" altLang="sv-SE" sz="2400" dirty="0">
                <a:solidFill>
                  <a:schemeClr val="tx2"/>
                </a:solidFill>
              </a:rPr>
              <a:t>Säkerställ status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A590998C-0DBE-8DBC-4512-E8D73573A417}"/>
              </a:ext>
            </a:extLst>
          </p:cNvPr>
          <p:cNvSpPr/>
          <p:nvPr/>
        </p:nvSpPr>
        <p:spPr>
          <a:xfrm>
            <a:off x="3276600" y="1920875"/>
            <a:ext cx="215900" cy="4248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client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D33853C7-F232-EC33-A158-1E628D517B7A}"/>
              </a:ext>
            </a:extLst>
          </p:cNvPr>
          <p:cNvSpPr/>
          <p:nvPr/>
        </p:nvSpPr>
        <p:spPr>
          <a:xfrm>
            <a:off x="5508625" y="1916113"/>
            <a:ext cx="215900" cy="4249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Provider</a:t>
            </a:r>
            <a:endParaRPr lang="sv-SE" sz="1400" dirty="0">
              <a:solidFill>
                <a:schemeClr val="tx1"/>
              </a:solidFill>
            </a:endParaRPr>
          </a:p>
        </p:txBody>
      </p:sp>
      <p:pic>
        <p:nvPicPr>
          <p:cNvPr id="12293" name="Bildobjekt 6">
            <a:extLst>
              <a:ext uri="{FF2B5EF4-FFF2-40B4-BE49-F238E27FC236}">
                <a16:creationId xmlns:a16="http://schemas.microsoft.com/office/drawing/2014/main" id="{A802A7D3-CB1C-1278-5C0B-31C5A80457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3429000"/>
            <a:ext cx="152717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4" descr="http://www.sll.se/Exigus/444405.jpg?preset=330">
            <a:extLst>
              <a:ext uri="{FF2B5EF4-FFF2-40B4-BE49-F238E27FC236}">
                <a16:creationId xmlns:a16="http://schemas.microsoft.com/office/drawing/2014/main" id="{A8D09146-6EA6-7921-98C4-591130FCE6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825" y="2781300"/>
            <a:ext cx="1092200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5" name="Rectangle 12">
            <a:extLst>
              <a:ext uri="{FF2B5EF4-FFF2-40B4-BE49-F238E27FC236}">
                <a16:creationId xmlns:a16="http://schemas.microsoft.com/office/drawing/2014/main" id="{8493DF3C-98D1-0734-5048-D5C224FEB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557338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order</a:t>
            </a:r>
          </a:p>
        </p:txBody>
      </p:sp>
      <p:sp>
        <p:nvSpPr>
          <p:cNvPr id="12296" name="Rectangle 12">
            <a:extLst>
              <a:ext uri="{FF2B5EF4-FFF2-40B4-BE49-F238E27FC236}">
                <a16:creationId xmlns:a16="http://schemas.microsoft.com/office/drawing/2014/main" id="{4D8B0A50-A763-EA8D-A594-74A5FDFAD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263" y="1557338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order</a:t>
            </a:r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03B9FB20-D3F8-AAD0-7A9C-77C396828F95}"/>
              </a:ext>
            </a:extLst>
          </p:cNvPr>
          <p:cNvCxnSpPr>
            <a:cxnSpLocks/>
            <a:stCxn id="12295" idx="3"/>
            <a:endCxn id="3" idx="0"/>
          </p:cNvCxnSpPr>
          <p:nvPr/>
        </p:nvCxnSpPr>
        <p:spPr>
          <a:xfrm>
            <a:off x="1851025" y="1773238"/>
            <a:ext cx="1533525" cy="147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>
            <a:extLst>
              <a:ext uri="{FF2B5EF4-FFF2-40B4-BE49-F238E27FC236}">
                <a16:creationId xmlns:a16="http://schemas.microsoft.com/office/drawing/2014/main" id="{1B4AEF45-D55F-0F7C-E76A-889F7B51A172}"/>
              </a:ext>
            </a:extLst>
          </p:cNvPr>
          <p:cNvCxnSpPr>
            <a:stCxn id="12296" idx="1"/>
            <a:endCxn id="4" idx="0"/>
          </p:cNvCxnSpPr>
          <p:nvPr/>
        </p:nvCxnSpPr>
        <p:spPr>
          <a:xfrm flipH="1">
            <a:off x="5616575" y="1773238"/>
            <a:ext cx="1182688" cy="142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99" name="Picture 5">
            <a:extLst>
              <a:ext uri="{FF2B5EF4-FFF2-40B4-BE49-F238E27FC236}">
                <a16:creationId xmlns:a16="http://schemas.microsoft.com/office/drawing/2014/main" id="{2E132FD4-CBF1-6F63-69FE-01D2676DEC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876925"/>
            <a:ext cx="161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Rak pil 12">
            <a:extLst>
              <a:ext uri="{FF2B5EF4-FFF2-40B4-BE49-F238E27FC236}">
                <a16:creationId xmlns:a16="http://schemas.microsoft.com/office/drawing/2014/main" id="{56428829-D36A-E3D2-8FF3-636C5BC4AD2F}"/>
              </a:ext>
            </a:extLst>
          </p:cNvPr>
          <p:cNvCxnSpPr/>
          <p:nvPr/>
        </p:nvCxnSpPr>
        <p:spPr>
          <a:xfrm>
            <a:off x="3521075" y="2260600"/>
            <a:ext cx="197961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2" name="textruta 13">
            <a:extLst>
              <a:ext uri="{FF2B5EF4-FFF2-40B4-BE49-F238E27FC236}">
                <a16:creationId xmlns:a16="http://schemas.microsoft.com/office/drawing/2014/main" id="{CB8A7942-1096-01E0-0FBB-586A8F2FB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946275"/>
            <a:ext cx="6397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600"/>
              <a:t>2530</a:t>
            </a:r>
          </a:p>
        </p:txBody>
      </p:sp>
      <p:cxnSp>
        <p:nvCxnSpPr>
          <p:cNvPr id="15" name="Rak pil 14">
            <a:extLst>
              <a:ext uri="{FF2B5EF4-FFF2-40B4-BE49-F238E27FC236}">
                <a16:creationId xmlns:a16="http://schemas.microsoft.com/office/drawing/2014/main" id="{895E30E5-EB21-BAC0-C4A8-2ABE4982AD9B}"/>
              </a:ext>
            </a:extLst>
          </p:cNvPr>
          <p:cNvCxnSpPr/>
          <p:nvPr/>
        </p:nvCxnSpPr>
        <p:spPr>
          <a:xfrm flipH="1">
            <a:off x="3498850" y="2641600"/>
            <a:ext cx="197326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4" name="textruta 15">
            <a:extLst>
              <a:ext uri="{FF2B5EF4-FFF2-40B4-BE49-F238E27FC236}">
                <a16:creationId xmlns:a16="http://schemas.microsoft.com/office/drawing/2014/main" id="{0691707D-F31C-FCA0-1FE3-00B0F3BFE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8775" y="2352675"/>
            <a:ext cx="6397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600"/>
              <a:t>2531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9D0A15BF-74F9-D99E-B7C9-BB4E91660183}"/>
              </a:ext>
            </a:extLst>
          </p:cNvPr>
          <p:cNvSpPr txBox="1"/>
          <p:nvPr/>
        </p:nvSpPr>
        <p:spPr>
          <a:xfrm flipH="1">
            <a:off x="3694113" y="3048000"/>
            <a:ext cx="1692275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v-SE" dirty="0"/>
              <a:t>Status</a:t>
            </a:r>
          </a:p>
          <a:p>
            <a:pPr marL="285750" indent="-285750">
              <a:buFontTx/>
              <a:buChar char="-"/>
              <a:defRPr/>
            </a:pPr>
            <a:r>
              <a:rPr lang="sv-SE" dirty="0" err="1"/>
              <a:t>Dispatching</a:t>
            </a:r>
            <a:endParaRPr lang="sv-SE" dirty="0"/>
          </a:p>
          <a:p>
            <a:pPr marL="285750" indent="-285750">
              <a:buFontTx/>
              <a:buChar char="-"/>
              <a:defRPr/>
            </a:pPr>
            <a:r>
              <a:rPr lang="sv-SE" dirty="0" err="1"/>
              <a:t>Dispatch</a:t>
            </a:r>
            <a:endParaRPr lang="sv-SE" dirty="0"/>
          </a:p>
          <a:p>
            <a:pPr marL="285750" indent="-285750">
              <a:buFontTx/>
              <a:buChar char="-"/>
              <a:defRPr/>
            </a:pPr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18D28008-4AD5-D206-6222-063945BA56D4}"/>
              </a:ext>
            </a:extLst>
          </p:cNvPr>
          <p:cNvSpPr txBox="1"/>
          <p:nvPr/>
        </p:nvSpPr>
        <p:spPr>
          <a:xfrm>
            <a:off x="758825" y="4797152"/>
            <a:ext cx="5327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Endast inom rimlig utropstid!</a:t>
            </a:r>
          </a:p>
          <a:p>
            <a:r>
              <a:rPr lang="sv-SE" dirty="0"/>
              <a:t>Fås någon av dessa två statusar kan man avvakta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02C51E-FABC-19A4-9305-503E0269AD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ubrik 1">
            <a:extLst>
              <a:ext uri="{FF2B5EF4-FFF2-40B4-BE49-F238E27FC236}">
                <a16:creationId xmlns:a16="http://schemas.microsoft.com/office/drawing/2014/main" id="{570D0ACC-2B83-D634-05D0-F994350C6569}"/>
              </a:ext>
            </a:extLst>
          </p:cNvPr>
          <p:cNvSpPr txBox="1">
            <a:spLocks/>
          </p:cNvSpPr>
          <p:nvPr/>
        </p:nvSpPr>
        <p:spPr bwMode="auto">
          <a:xfrm>
            <a:off x="468313" y="244475"/>
            <a:ext cx="82296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2400" dirty="0" err="1">
                <a:solidFill>
                  <a:schemeClr val="tx2"/>
                </a:solidFill>
              </a:rPr>
              <a:t>Estimation</a:t>
            </a:r>
            <a:r>
              <a:rPr lang="sv-SE" altLang="sv-SE" sz="2400" dirty="0">
                <a:solidFill>
                  <a:schemeClr val="tx2"/>
                </a:solidFill>
              </a:rPr>
              <a:t> </a:t>
            </a:r>
            <a:r>
              <a:rPr lang="sv-SE" altLang="sv-SE" sz="2400" dirty="0" err="1">
                <a:solidFill>
                  <a:schemeClr val="tx2"/>
                </a:solidFill>
              </a:rPr>
              <a:t>of</a:t>
            </a:r>
            <a:r>
              <a:rPr lang="sv-SE" altLang="sv-SE" sz="2400" dirty="0">
                <a:solidFill>
                  <a:schemeClr val="tx2"/>
                </a:solidFill>
              </a:rPr>
              <a:t> </a:t>
            </a:r>
            <a:r>
              <a:rPr lang="sv-SE" altLang="sv-SE" sz="2400" dirty="0" err="1">
                <a:solidFill>
                  <a:schemeClr val="tx2"/>
                </a:solidFill>
              </a:rPr>
              <a:t>vehicle</a:t>
            </a:r>
            <a:r>
              <a:rPr lang="sv-SE" altLang="sv-SE" sz="2400" dirty="0">
                <a:solidFill>
                  <a:schemeClr val="tx2"/>
                </a:solidFill>
              </a:rPr>
              <a:t> at </a:t>
            </a:r>
            <a:r>
              <a:rPr lang="sv-SE" altLang="sv-SE" sz="2400" dirty="0" err="1">
                <a:solidFill>
                  <a:schemeClr val="tx2"/>
                </a:solidFill>
              </a:rPr>
              <a:t>node</a:t>
            </a:r>
            <a:br>
              <a:rPr lang="sv-SE" altLang="sv-SE" sz="2400" dirty="0">
                <a:solidFill>
                  <a:schemeClr val="tx2"/>
                </a:solidFill>
              </a:rPr>
            </a:br>
            <a:r>
              <a:rPr lang="sv-SE" altLang="sv-SE" sz="2400" dirty="0">
                <a:solidFill>
                  <a:schemeClr val="tx2"/>
                </a:solidFill>
              </a:rPr>
              <a:t>Klienten får problem</a:t>
            </a:r>
            <a:br>
              <a:rPr lang="sv-SE" altLang="sv-SE" sz="2400" dirty="0">
                <a:solidFill>
                  <a:schemeClr val="tx2"/>
                </a:solidFill>
              </a:rPr>
            </a:br>
            <a:endParaRPr lang="sv-SE" altLang="sv-SE" sz="2400" dirty="0">
              <a:solidFill>
                <a:schemeClr val="tx2"/>
              </a:solidFill>
            </a:endParaRP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1FEE644D-FAF7-9720-DDEB-0343C806A444}"/>
              </a:ext>
            </a:extLst>
          </p:cNvPr>
          <p:cNvSpPr/>
          <p:nvPr/>
        </p:nvSpPr>
        <p:spPr>
          <a:xfrm>
            <a:off x="3276600" y="1920875"/>
            <a:ext cx="215900" cy="4248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client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9494459D-B303-A087-250F-EB002851FE34}"/>
              </a:ext>
            </a:extLst>
          </p:cNvPr>
          <p:cNvSpPr/>
          <p:nvPr/>
        </p:nvSpPr>
        <p:spPr>
          <a:xfrm>
            <a:off x="5464175" y="1965325"/>
            <a:ext cx="215900" cy="4249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Provider</a:t>
            </a:r>
            <a:endParaRPr lang="sv-SE" sz="1400" dirty="0">
              <a:solidFill>
                <a:schemeClr val="tx1"/>
              </a:solidFill>
            </a:endParaRPr>
          </a:p>
        </p:txBody>
      </p:sp>
      <p:pic>
        <p:nvPicPr>
          <p:cNvPr id="13317" name="Picture 4" descr="http://www.sll.se/Exigus/444405.jpg?preset=330">
            <a:extLst>
              <a:ext uri="{FF2B5EF4-FFF2-40B4-BE49-F238E27FC236}">
                <a16:creationId xmlns:a16="http://schemas.microsoft.com/office/drawing/2014/main" id="{FD8585B4-5502-6FD7-8264-9673ACF2A9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079750"/>
            <a:ext cx="1379538" cy="137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Rectangle 12">
            <a:extLst>
              <a:ext uri="{FF2B5EF4-FFF2-40B4-BE49-F238E27FC236}">
                <a16:creationId xmlns:a16="http://schemas.microsoft.com/office/drawing/2014/main" id="{9473FAC7-6310-36BF-A2A0-BAFFFFF1E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557338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order</a:t>
            </a:r>
          </a:p>
        </p:txBody>
      </p:sp>
      <p:sp>
        <p:nvSpPr>
          <p:cNvPr id="13319" name="Rectangle 12">
            <a:extLst>
              <a:ext uri="{FF2B5EF4-FFF2-40B4-BE49-F238E27FC236}">
                <a16:creationId xmlns:a16="http://schemas.microsoft.com/office/drawing/2014/main" id="{805C187B-E7FA-E2CF-7686-4ACD82F9B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263" y="1557338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order</a:t>
            </a:r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009DAF84-078C-A8EA-FF3C-16E262AE72F0}"/>
              </a:ext>
            </a:extLst>
          </p:cNvPr>
          <p:cNvCxnSpPr>
            <a:stCxn id="13318" idx="3"/>
            <a:endCxn id="3" idx="0"/>
          </p:cNvCxnSpPr>
          <p:nvPr/>
        </p:nvCxnSpPr>
        <p:spPr>
          <a:xfrm>
            <a:off x="1851025" y="1773238"/>
            <a:ext cx="1533525" cy="147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>
            <a:extLst>
              <a:ext uri="{FF2B5EF4-FFF2-40B4-BE49-F238E27FC236}">
                <a16:creationId xmlns:a16="http://schemas.microsoft.com/office/drawing/2014/main" id="{CBCE68F5-CEA5-E106-F365-F2F9C9DF7704}"/>
              </a:ext>
            </a:extLst>
          </p:cNvPr>
          <p:cNvCxnSpPr>
            <a:stCxn id="13319" idx="1"/>
            <a:endCxn id="4" idx="0"/>
          </p:cNvCxnSpPr>
          <p:nvPr/>
        </p:nvCxnSpPr>
        <p:spPr>
          <a:xfrm flipH="1">
            <a:off x="5572125" y="1773238"/>
            <a:ext cx="1227138" cy="1920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4" name="Rectangle 12">
            <a:extLst>
              <a:ext uri="{FF2B5EF4-FFF2-40B4-BE49-F238E27FC236}">
                <a16:creationId xmlns:a16="http://schemas.microsoft.com/office/drawing/2014/main" id="{1FEEDCF3-DCDF-E179-87BA-B9E0163B9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038350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vehicle</a:t>
            </a:r>
          </a:p>
        </p:txBody>
      </p:sp>
      <p:sp>
        <p:nvSpPr>
          <p:cNvPr id="13325" name="Rectangle 12">
            <a:extLst>
              <a:ext uri="{FF2B5EF4-FFF2-40B4-BE49-F238E27FC236}">
                <a16:creationId xmlns:a16="http://schemas.microsoft.com/office/drawing/2014/main" id="{28C4B10D-2A2F-5504-A7A0-08E221596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263" y="2038350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vehicle</a:t>
            </a:r>
          </a:p>
        </p:txBody>
      </p:sp>
      <p:pic>
        <p:nvPicPr>
          <p:cNvPr id="13328" name="Bildobjekt 6">
            <a:extLst>
              <a:ext uri="{FF2B5EF4-FFF2-40B4-BE49-F238E27FC236}">
                <a16:creationId xmlns:a16="http://schemas.microsoft.com/office/drawing/2014/main" id="{8E4467BE-0E8E-1F77-5A8C-FE5FD938C4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9913" y="2592388"/>
            <a:ext cx="164782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D7C985B5-137A-BD84-7587-B1650524BFC8}"/>
              </a:ext>
            </a:extLst>
          </p:cNvPr>
          <p:cNvSpPr txBox="1"/>
          <p:nvPr/>
        </p:nvSpPr>
        <p:spPr>
          <a:xfrm>
            <a:off x="2617787" y="2962096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Om annat svar eller orimligt sent utan 3003</a:t>
            </a:r>
          </a:p>
        </p:txBody>
      </p:sp>
      <p:cxnSp>
        <p:nvCxnSpPr>
          <p:cNvPr id="2" name="Rak pil 12">
            <a:extLst>
              <a:ext uri="{FF2B5EF4-FFF2-40B4-BE49-F238E27FC236}">
                <a16:creationId xmlns:a16="http://schemas.microsoft.com/office/drawing/2014/main" id="{DC6B0627-A242-1D94-ACCC-2E939EAC979B}"/>
              </a:ext>
            </a:extLst>
          </p:cNvPr>
          <p:cNvCxnSpPr/>
          <p:nvPr/>
        </p:nvCxnSpPr>
        <p:spPr>
          <a:xfrm>
            <a:off x="3521075" y="2260600"/>
            <a:ext cx="197961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ruta 13">
            <a:extLst>
              <a:ext uri="{FF2B5EF4-FFF2-40B4-BE49-F238E27FC236}">
                <a16:creationId xmlns:a16="http://schemas.microsoft.com/office/drawing/2014/main" id="{1A5FECE3-CFA2-5D28-9B2C-2A6F1FC56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946275"/>
            <a:ext cx="6397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600"/>
              <a:t>2530</a:t>
            </a:r>
          </a:p>
        </p:txBody>
      </p:sp>
      <p:cxnSp>
        <p:nvCxnSpPr>
          <p:cNvPr id="11" name="Rak pil 14">
            <a:extLst>
              <a:ext uri="{FF2B5EF4-FFF2-40B4-BE49-F238E27FC236}">
                <a16:creationId xmlns:a16="http://schemas.microsoft.com/office/drawing/2014/main" id="{417BBF86-9C72-06C8-8FF4-F30F591FBBE2}"/>
              </a:ext>
            </a:extLst>
          </p:cNvPr>
          <p:cNvCxnSpPr/>
          <p:nvPr/>
        </p:nvCxnSpPr>
        <p:spPr>
          <a:xfrm flipH="1">
            <a:off x="3498850" y="2641600"/>
            <a:ext cx="197326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ruta 15">
            <a:extLst>
              <a:ext uri="{FF2B5EF4-FFF2-40B4-BE49-F238E27FC236}">
                <a16:creationId xmlns:a16="http://schemas.microsoft.com/office/drawing/2014/main" id="{872DE243-F47C-C3A7-CB6A-1A72EB8FB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8775" y="2352675"/>
            <a:ext cx="6397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600"/>
              <a:t>2531</a:t>
            </a:r>
          </a:p>
        </p:txBody>
      </p:sp>
      <p:cxnSp>
        <p:nvCxnSpPr>
          <p:cNvPr id="13" name="Rak pil 12">
            <a:extLst>
              <a:ext uri="{FF2B5EF4-FFF2-40B4-BE49-F238E27FC236}">
                <a16:creationId xmlns:a16="http://schemas.microsoft.com/office/drawing/2014/main" id="{F4F400B7-D6B0-63C3-713F-4AC06DB0BE88}"/>
              </a:ext>
            </a:extLst>
          </p:cNvPr>
          <p:cNvCxnSpPr/>
          <p:nvPr/>
        </p:nvCxnSpPr>
        <p:spPr>
          <a:xfrm>
            <a:off x="3514725" y="4416152"/>
            <a:ext cx="197961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ruta 13">
            <a:extLst>
              <a:ext uri="{FF2B5EF4-FFF2-40B4-BE49-F238E27FC236}">
                <a16:creationId xmlns:a16="http://schemas.microsoft.com/office/drawing/2014/main" id="{11C51C74-4668-A366-0494-F37682E00B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4650" y="4101827"/>
            <a:ext cx="6399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600" dirty="0"/>
              <a:t>5000</a:t>
            </a:r>
          </a:p>
        </p:txBody>
      </p:sp>
      <p:cxnSp>
        <p:nvCxnSpPr>
          <p:cNvPr id="15" name="Rak pil 14">
            <a:extLst>
              <a:ext uri="{FF2B5EF4-FFF2-40B4-BE49-F238E27FC236}">
                <a16:creationId xmlns:a16="http://schemas.microsoft.com/office/drawing/2014/main" id="{50DD1F92-33A2-5C48-FD23-013D3ABF0FBC}"/>
              </a:ext>
            </a:extLst>
          </p:cNvPr>
          <p:cNvCxnSpPr/>
          <p:nvPr/>
        </p:nvCxnSpPr>
        <p:spPr>
          <a:xfrm flipH="1">
            <a:off x="3492500" y="4797152"/>
            <a:ext cx="197326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ruta 15">
            <a:extLst>
              <a:ext uri="{FF2B5EF4-FFF2-40B4-BE49-F238E27FC236}">
                <a16:creationId xmlns:a16="http://schemas.microsoft.com/office/drawing/2014/main" id="{3D7C9612-1A05-5583-C8FF-0335713F7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2425" y="4508227"/>
            <a:ext cx="6399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600" dirty="0"/>
              <a:t>5001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2820D16F-961D-582C-D9A9-E1F487C50E84}"/>
              </a:ext>
            </a:extLst>
          </p:cNvPr>
          <p:cNvSpPr txBox="1"/>
          <p:nvPr/>
        </p:nvSpPr>
        <p:spPr>
          <a:xfrm>
            <a:off x="6084168" y="4416152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”Begäran om besked”</a:t>
            </a:r>
            <a:br>
              <a:rPr lang="sv-SE" dirty="0"/>
            </a:br>
            <a:r>
              <a:rPr lang="sv-SE" dirty="0"/>
              <a:t>till operatör</a:t>
            </a: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CE7E42F7-2884-C534-7D90-AA0FF4BA71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876925"/>
            <a:ext cx="161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20685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68852D-57C7-5697-08DB-C74F0F74AF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ubrik 1">
            <a:extLst>
              <a:ext uri="{FF2B5EF4-FFF2-40B4-BE49-F238E27FC236}">
                <a16:creationId xmlns:a16="http://schemas.microsoft.com/office/drawing/2014/main" id="{F4063FFA-B3C6-76B5-C445-2D341B97B878}"/>
              </a:ext>
            </a:extLst>
          </p:cNvPr>
          <p:cNvSpPr txBox="1">
            <a:spLocks/>
          </p:cNvSpPr>
          <p:nvPr/>
        </p:nvSpPr>
        <p:spPr bwMode="auto">
          <a:xfrm>
            <a:off x="468313" y="244475"/>
            <a:ext cx="82296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2400" dirty="0" err="1">
                <a:solidFill>
                  <a:schemeClr val="tx2"/>
                </a:solidFill>
              </a:rPr>
              <a:t>Estimation</a:t>
            </a:r>
            <a:r>
              <a:rPr lang="sv-SE" altLang="sv-SE" sz="2400" dirty="0">
                <a:solidFill>
                  <a:schemeClr val="tx2"/>
                </a:solidFill>
              </a:rPr>
              <a:t> on </a:t>
            </a:r>
            <a:r>
              <a:rPr lang="sv-SE" altLang="sv-SE" sz="2400" dirty="0" err="1">
                <a:solidFill>
                  <a:schemeClr val="tx2"/>
                </a:solidFill>
              </a:rPr>
              <a:t>node</a:t>
            </a:r>
            <a:br>
              <a:rPr lang="sv-SE" altLang="sv-SE" sz="2400" dirty="0">
                <a:solidFill>
                  <a:schemeClr val="tx2"/>
                </a:solidFill>
              </a:rPr>
            </a:br>
            <a:r>
              <a:rPr lang="sv-SE" altLang="sv-SE" sz="2400" dirty="0">
                <a:solidFill>
                  <a:schemeClr val="tx2"/>
                </a:solidFill>
              </a:rPr>
              <a:t>Föraren är aktiv</a:t>
            </a:r>
            <a:br>
              <a:rPr lang="sv-SE" altLang="sv-SE" sz="2400" dirty="0">
                <a:solidFill>
                  <a:schemeClr val="tx2"/>
                </a:solidFill>
              </a:rPr>
            </a:br>
            <a:endParaRPr lang="sv-SE" altLang="sv-SE" sz="2400" dirty="0">
              <a:solidFill>
                <a:schemeClr val="tx2"/>
              </a:solidFill>
            </a:endParaRP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D4CE56E7-752F-2517-C6EE-D18501866DEA}"/>
              </a:ext>
            </a:extLst>
          </p:cNvPr>
          <p:cNvSpPr/>
          <p:nvPr/>
        </p:nvSpPr>
        <p:spPr>
          <a:xfrm>
            <a:off x="3276600" y="1920875"/>
            <a:ext cx="215900" cy="4248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client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3749CAF7-1282-E98A-1580-3F4AA23D8325}"/>
              </a:ext>
            </a:extLst>
          </p:cNvPr>
          <p:cNvSpPr/>
          <p:nvPr/>
        </p:nvSpPr>
        <p:spPr>
          <a:xfrm>
            <a:off x="5464175" y="1965325"/>
            <a:ext cx="215900" cy="4249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Provider</a:t>
            </a:r>
            <a:endParaRPr lang="sv-SE" sz="1400" dirty="0">
              <a:solidFill>
                <a:schemeClr val="tx1"/>
              </a:solidFill>
            </a:endParaRPr>
          </a:p>
        </p:txBody>
      </p:sp>
      <p:pic>
        <p:nvPicPr>
          <p:cNvPr id="13317" name="Picture 4" descr="http://www.sll.se/Exigus/444405.jpg?preset=330">
            <a:extLst>
              <a:ext uri="{FF2B5EF4-FFF2-40B4-BE49-F238E27FC236}">
                <a16:creationId xmlns:a16="http://schemas.microsoft.com/office/drawing/2014/main" id="{185FE1A4-C8D9-F50A-E515-6166560E4F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079750"/>
            <a:ext cx="1379538" cy="137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Rectangle 12">
            <a:extLst>
              <a:ext uri="{FF2B5EF4-FFF2-40B4-BE49-F238E27FC236}">
                <a16:creationId xmlns:a16="http://schemas.microsoft.com/office/drawing/2014/main" id="{7D6ECCB1-0FF7-146C-7AAB-4DE5F5E15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557338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order</a:t>
            </a:r>
          </a:p>
        </p:txBody>
      </p:sp>
      <p:sp>
        <p:nvSpPr>
          <p:cNvPr id="13319" name="Rectangle 12">
            <a:extLst>
              <a:ext uri="{FF2B5EF4-FFF2-40B4-BE49-F238E27FC236}">
                <a16:creationId xmlns:a16="http://schemas.microsoft.com/office/drawing/2014/main" id="{4A187637-32A2-C29D-256A-E5C34E66C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263" y="1557338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order</a:t>
            </a:r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60EEC4FD-1767-101B-07B1-0C51872E116A}"/>
              </a:ext>
            </a:extLst>
          </p:cNvPr>
          <p:cNvCxnSpPr>
            <a:stCxn id="13318" idx="3"/>
            <a:endCxn id="3" idx="0"/>
          </p:cNvCxnSpPr>
          <p:nvPr/>
        </p:nvCxnSpPr>
        <p:spPr>
          <a:xfrm>
            <a:off x="1851025" y="1773238"/>
            <a:ext cx="1533525" cy="147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>
            <a:extLst>
              <a:ext uri="{FF2B5EF4-FFF2-40B4-BE49-F238E27FC236}">
                <a16:creationId xmlns:a16="http://schemas.microsoft.com/office/drawing/2014/main" id="{6EA10B96-4071-506B-8D0E-B243210213EB}"/>
              </a:ext>
            </a:extLst>
          </p:cNvPr>
          <p:cNvCxnSpPr>
            <a:stCxn id="13319" idx="1"/>
            <a:endCxn id="4" idx="0"/>
          </p:cNvCxnSpPr>
          <p:nvPr/>
        </p:nvCxnSpPr>
        <p:spPr>
          <a:xfrm flipH="1">
            <a:off x="5572125" y="1773238"/>
            <a:ext cx="1227138" cy="1920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4" name="Rectangle 12">
            <a:extLst>
              <a:ext uri="{FF2B5EF4-FFF2-40B4-BE49-F238E27FC236}">
                <a16:creationId xmlns:a16="http://schemas.microsoft.com/office/drawing/2014/main" id="{85A38E3D-4B93-7C50-F40F-2CEFA8EB70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038350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vehicle</a:t>
            </a:r>
          </a:p>
        </p:txBody>
      </p:sp>
      <p:sp>
        <p:nvSpPr>
          <p:cNvPr id="13325" name="Rectangle 12">
            <a:extLst>
              <a:ext uri="{FF2B5EF4-FFF2-40B4-BE49-F238E27FC236}">
                <a16:creationId xmlns:a16="http://schemas.microsoft.com/office/drawing/2014/main" id="{FA49043D-9B84-C1CF-6EF6-5241E5EC7B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263" y="2038350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vehicle</a:t>
            </a:r>
          </a:p>
        </p:txBody>
      </p:sp>
      <p:pic>
        <p:nvPicPr>
          <p:cNvPr id="13328" name="Bildobjekt 6">
            <a:extLst>
              <a:ext uri="{FF2B5EF4-FFF2-40B4-BE49-F238E27FC236}">
                <a16:creationId xmlns:a16="http://schemas.microsoft.com/office/drawing/2014/main" id="{A1272486-80FB-E034-F833-A24711887E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9913" y="2592388"/>
            <a:ext cx="164782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Rak pilkoppling 4">
            <a:extLst>
              <a:ext uri="{FF2B5EF4-FFF2-40B4-BE49-F238E27FC236}">
                <a16:creationId xmlns:a16="http://schemas.microsoft.com/office/drawing/2014/main" id="{885E5F40-89BC-060C-4722-DA628F32269C}"/>
              </a:ext>
            </a:extLst>
          </p:cNvPr>
          <p:cNvCxnSpPr>
            <a:stCxn id="13328" idx="1"/>
            <a:endCxn id="13317" idx="3"/>
          </p:cNvCxnSpPr>
          <p:nvPr/>
        </p:nvCxnSpPr>
        <p:spPr>
          <a:xfrm flipH="1">
            <a:off x="2135188" y="3019426"/>
            <a:ext cx="4784725" cy="75009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textruta 10">
            <a:extLst>
              <a:ext uri="{FF2B5EF4-FFF2-40B4-BE49-F238E27FC236}">
                <a16:creationId xmlns:a16="http://schemas.microsoft.com/office/drawing/2014/main" id="{1151AF7E-EAF1-4108-8337-4A117A5374AD}"/>
              </a:ext>
            </a:extLst>
          </p:cNvPr>
          <p:cNvSpPr txBox="1"/>
          <p:nvPr/>
        </p:nvSpPr>
        <p:spPr>
          <a:xfrm>
            <a:off x="4283968" y="3446463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SMS</a:t>
            </a: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0E691E6E-30F4-F015-7326-9DF7950A1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876925"/>
            <a:ext cx="161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44265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79E304-39AB-505A-33DB-986BA060DF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ubrik 1">
            <a:extLst>
              <a:ext uri="{FF2B5EF4-FFF2-40B4-BE49-F238E27FC236}">
                <a16:creationId xmlns:a16="http://schemas.microsoft.com/office/drawing/2014/main" id="{ABCDCFFF-5A0F-DC4A-1B68-9341F19D0BE8}"/>
              </a:ext>
            </a:extLst>
          </p:cNvPr>
          <p:cNvSpPr txBox="1">
            <a:spLocks/>
          </p:cNvSpPr>
          <p:nvPr/>
        </p:nvSpPr>
        <p:spPr bwMode="auto">
          <a:xfrm>
            <a:off x="468313" y="244475"/>
            <a:ext cx="82296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2400" dirty="0" err="1">
                <a:solidFill>
                  <a:schemeClr val="tx2"/>
                </a:solidFill>
              </a:rPr>
              <a:t>Estimation</a:t>
            </a:r>
            <a:r>
              <a:rPr lang="sv-SE" altLang="sv-SE" sz="2400" dirty="0">
                <a:solidFill>
                  <a:schemeClr val="tx2"/>
                </a:solidFill>
              </a:rPr>
              <a:t> on </a:t>
            </a:r>
            <a:r>
              <a:rPr lang="sv-SE" altLang="sv-SE" sz="2400" dirty="0" err="1">
                <a:solidFill>
                  <a:schemeClr val="tx2"/>
                </a:solidFill>
              </a:rPr>
              <a:t>node</a:t>
            </a:r>
            <a:br>
              <a:rPr lang="sv-SE" altLang="sv-SE" sz="2400" dirty="0">
                <a:solidFill>
                  <a:schemeClr val="tx2"/>
                </a:solidFill>
              </a:rPr>
            </a:br>
            <a:r>
              <a:rPr lang="sv-SE" altLang="sv-SE" sz="2400" dirty="0">
                <a:solidFill>
                  <a:schemeClr val="tx2"/>
                </a:solidFill>
              </a:rPr>
              <a:t>Föraren är aktiv</a:t>
            </a:r>
            <a:br>
              <a:rPr lang="sv-SE" altLang="sv-SE" sz="2400" dirty="0">
                <a:solidFill>
                  <a:schemeClr val="tx2"/>
                </a:solidFill>
              </a:rPr>
            </a:br>
            <a:endParaRPr lang="sv-SE" altLang="sv-SE" sz="2400" dirty="0">
              <a:solidFill>
                <a:schemeClr val="tx2"/>
              </a:solidFill>
            </a:endParaRP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5AFEF702-05B8-6BB5-153C-4409EFA0AE20}"/>
              </a:ext>
            </a:extLst>
          </p:cNvPr>
          <p:cNvSpPr/>
          <p:nvPr/>
        </p:nvSpPr>
        <p:spPr>
          <a:xfrm>
            <a:off x="3276600" y="1920875"/>
            <a:ext cx="215900" cy="4248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client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0E52FE6-F13A-8EB2-6301-FC642056E9AD}"/>
              </a:ext>
            </a:extLst>
          </p:cNvPr>
          <p:cNvSpPr/>
          <p:nvPr/>
        </p:nvSpPr>
        <p:spPr>
          <a:xfrm>
            <a:off x="5464175" y="1965325"/>
            <a:ext cx="215900" cy="4249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Provider</a:t>
            </a:r>
            <a:endParaRPr lang="sv-SE" sz="1400" dirty="0">
              <a:solidFill>
                <a:schemeClr val="tx1"/>
              </a:solidFill>
            </a:endParaRPr>
          </a:p>
        </p:txBody>
      </p:sp>
      <p:pic>
        <p:nvPicPr>
          <p:cNvPr id="13317" name="Picture 4" descr="http://www.sll.se/Exigus/444405.jpg?preset=330">
            <a:extLst>
              <a:ext uri="{FF2B5EF4-FFF2-40B4-BE49-F238E27FC236}">
                <a16:creationId xmlns:a16="http://schemas.microsoft.com/office/drawing/2014/main" id="{28526239-2880-5AC8-4A7B-61566CAA14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079750"/>
            <a:ext cx="1379538" cy="137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Rectangle 12">
            <a:extLst>
              <a:ext uri="{FF2B5EF4-FFF2-40B4-BE49-F238E27FC236}">
                <a16:creationId xmlns:a16="http://schemas.microsoft.com/office/drawing/2014/main" id="{9CBE9AF5-8778-AEA9-7276-339750F5E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557338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order</a:t>
            </a:r>
          </a:p>
        </p:txBody>
      </p:sp>
      <p:sp>
        <p:nvSpPr>
          <p:cNvPr id="13319" name="Rectangle 12">
            <a:extLst>
              <a:ext uri="{FF2B5EF4-FFF2-40B4-BE49-F238E27FC236}">
                <a16:creationId xmlns:a16="http://schemas.microsoft.com/office/drawing/2014/main" id="{5150B3F5-8615-AF9F-D65B-C1B03C07D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263" y="1557338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order</a:t>
            </a:r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296AF34B-D318-23DB-F201-23A0E26EB411}"/>
              </a:ext>
            </a:extLst>
          </p:cNvPr>
          <p:cNvCxnSpPr>
            <a:stCxn id="13318" idx="3"/>
            <a:endCxn id="3" idx="0"/>
          </p:cNvCxnSpPr>
          <p:nvPr/>
        </p:nvCxnSpPr>
        <p:spPr>
          <a:xfrm>
            <a:off x="1851025" y="1773238"/>
            <a:ext cx="1533525" cy="147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>
            <a:extLst>
              <a:ext uri="{FF2B5EF4-FFF2-40B4-BE49-F238E27FC236}">
                <a16:creationId xmlns:a16="http://schemas.microsoft.com/office/drawing/2014/main" id="{27766628-63B3-41E9-0015-888F26827A1F}"/>
              </a:ext>
            </a:extLst>
          </p:cNvPr>
          <p:cNvCxnSpPr>
            <a:stCxn id="13319" idx="1"/>
            <a:endCxn id="4" idx="0"/>
          </p:cNvCxnSpPr>
          <p:nvPr/>
        </p:nvCxnSpPr>
        <p:spPr>
          <a:xfrm flipH="1">
            <a:off x="5572125" y="1773238"/>
            <a:ext cx="1227138" cy="1920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4" name="Rectangle 12">
            <a:extLst>
              <a:ext uri="{FF2B5EF4-FFF2-40B4-BE49-F238E27FC236}">
                <a16:creationId xmlns:a16="http://schemas.microsoft.com/office/drawing/2014/main" id="{AAF17B76-35B3-7AD7-471B-5F56C2502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038350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vehicle</a:t>
            </a:r>
          </a:p>
        </p:txBody>
      </p:sp>
      <p:sp>
        <p:nvSpPr>
          <p:cNvPr id="13325" name="Rectangle 12">
            <a:extLst>
              <a:ext uri="{FF2B5EF4-FFF2-40B4-BE49-F238E27FC236}">
                <a16:creationId xmlns:a16="http://schemas.microsoft.com/office/drawing/2014/main" id="{07FBE26B-7DCF-8B5E-4BDC-602A0F218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263" y="2038350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vehicle</a:t>
            </a:r>
          </a:p>
        </p:txBody>
      </p:sp>
      <p:pic>
        <p:nvPicPr>
          <p:cNvPr id="13328" name="Bildobjekt 6">
            <a:extLst>
              <a:ext uri="{FF2B5EF4-FFF2-40B4-BE49-F238E27FC236}">
                <a16:creationId xmlns:a16="http://schemas.microsoft.com/office/drawing/2014/main" id="{DEBA03FF-FC77-F2F2-AA0B-22F4D6967D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9913" y="2592388"/>
            <a:ext cx="164782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Rak pilkoppling 4">
            <a:extLst>
              <a:ext uri="{FF2B5EF4-FFF2-40B4-BE49-F238E27FC236}">
                <a16:creationId xmlns:a16="http://schemas.microsoft.com/office/drawing/2014/main" id="{96376EBE-F4C7-9AC8-FD08-7E8451281F22}"/>
              </a:ext>
            </a:extLst>
          </p:cNvPr>
          <p:cNvCxnSpPr>
            <a:stCxn id="13328" idx="1"/>
            <a:endCxn id="13317" idx="3"/>
          </p:cNvCxnSpPr>
          <p:nvPr/>
        </p:nvCxnSpPr>
        <p:spPr>
          <a:xfrm flipH="1">
            <a:off x="2135188" y="3019426"/>
            <a:ext cx="4784725" cy="75009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textruta 10">
            <a:extLst>
              <a:ext uri="{FF2B5EF4-FFF2-40B4-BE49-F238E27FC236}">
                <a16:creationId xmlns:a16="http://schemas.microsoft.com/office/drawing/2014/main" id="{30CF58DF-7625-DB8A-8B1D-B5951DEE933B}"/>
              </a:ext>
            </a:extLst>
          </p:cNvPr>
          <p:cNvSpPr txBox="1"/>
          <p:nvPr/>
        </p:nvSpPr>
        <p:spPr>
          <a:xfrm>
            <a:off x="2690223" y="3446463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SMS</a:t>
            </a:r>
          </a:p>
        </p:txBody>
      </p:sp>
      <p:pic>
        <p:nvPicPr>
          <p:cNvPr id="6" name="Bildobjekt 5" descr="En bild som visar symbol, Grafik, kreativitet&#10;&#10;AI-genererat innehåll kan vara felaktigt.">
            <a:extLst>
              <a:ext uri="{FF2B5EF4-FFF2-40B4-BE49-F238E27FC236}">
                <a16:creationId xmlns:a16="http://schemas.microsoft.com/office/drawing/2014/main" id="{9C7DD4E0-846D-FAEE-7575-8E44231F64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537" y="3048001"/>
            <a:ext cx="939801" cy="884519"/>
          </a:xfrm>
          <a:prstGeom prst="rect">
            <a:avLst/>
          </a:prstGeom>
        </p:spPr>
      </p:pic>
      <p:pic>
        <p:nvPicPr>
          <p:cNvPr id="2" name="Picture 4">
            <a:extLst>
              <a:ext uri="{FF2B5EF4-FFF2-40B4-BE49-F238E27FC236}">
                <a16:creationId xmlns:a16="http://schemas.microsoft.com/office/drawing/2014/main" id="{1621A5BC-634E-FEA6-1AA1-7F89E089BC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876925"/>
            <a:ext cx="161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59046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77A59-6368-A9DA-ED93-5801979535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ubrik 1">
            <a:extLst>
              <a:ext uri="{FF2B5EF4-FFF2-40B4-BE49-F238E27FC236}">
                <a16:creationId xmlns:a16="http://schemas.microsoft.com/office/drawing/2014/main" id="{D39918E6-ED7F-F96C-C340-46A7957A575A}"/>
              </a:ext>
            </a:extLst>
          </p:cNvPr>
          <p:cNvSpPr txBox="1">
            <a:spLocks/>
          </p:cNvSpPr>
          <p:nvPr/>
        </p:nvSpPr>
        <p:spPr bwMode="auto">
          <a:xfrm>
            <a:off x="468313" y="244475"/>
            <a:ext cx="82296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2400" dirty="0" err="1">
                <a:solidFill>
                  <a:schemeClr val="tx2"/>
                </a:solidFill>
              </a:rPr>
              <a:t>Estimation</a:t>
            </a:r>
            <a:r>
              <a:rPr lang="sv-SE" altLang="sv-SE" sz="2400" dirty="0">
                <a:solidFill>
                  <a:schemeClr val="tx2"/>
                </a:solidFill>
              </a:rPr>
              <a:t> on </a:t>
            </a:r>
            <a:r>
              <a:rPr lang="sv-SE" altLang="sv-SE" sz="2400" dirty="0" err="1">
                <a:solidFill>
                  <a:schemeClr val="tx2"/>
                </a:solidFill>
              </a:rPr>
              <a:t>node</a:t>
            </a:r>
            <a:br>
              <a:rPr lang="sv-SE" altLang="sv-SE" sz="2400" dirty="0">
                <a:solidFill>
                  <a:schemeClr val="tx2"/>
                </a:solidFill>
              </a:rPr>
            </a:br>
            <a:r>
              <a:rPr lang="sv-SE" altLang="sv-SE" sz="2400" dirty="0">
                <a:solidFill>
                  <a:schemeClr val="tx2"/>
                </a:solidFill>
              </a:rPr>
              <a:t>Föraren är aktiv</a:t>
            </a:r>
            <a:br>
              <a:rPr lang="sv-SE" altLang="sv-SE" sz="2400" dirty="0">
                <a:solidFill>
                  <a:schemeClr val="tx2"/>
                </a:solidFill>
              </a:rPr>
            </a:br>
            <a:endParaRPr lang="sv-SE" altLang="sv-SE" sz="2400" dirty="0">
              <a:solidFill>
                <a:schemeClr val="tx2"/>
              </a:solidFill>
            </a:endParaRP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DBC55F65-CC47-FCA0-0BB8-13F52C8B3232}"/>
              </a:ext>
            </a:extLst>
          </p:cNvPr>
          <p:cNvSpPr/>
          <p:nvPr/>
        </p:nvSpPr>
        <p:spPr>
          <a:xfrm>
            <a:off x="3276600" y="1920875"/>
            <a:ext cx="215900" cy="4248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client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A9B38082-9B31-880E-BF52-F0BC649D72EC}"/>
              </a:ext>
            </a:extLst>
          </p:cNvPr>
          <p:cNvSpPr/>
          <p:nvPr/>
        </p:nvSpPr>
        <p:spPr>
          <a:xfrm>
            <a:off x="5464175" y="1965325"/>
            <a:ext cx="215900" cy="4249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Provider</a:t>
            </a:r>
            <a:endParaRPr lang="sv-SE" sz="1400" dirty="0">
              <a:solidFill>
                <a:schemeClr val="tx1"/>
              </a:solidFill>
            </a:endParaRPr>
          </a:p>
        </p:txBody>
      </p:sp>
      <p:pic>
        <p:nvPicPr>
          <p:cNvPr id="13317" name="Picture 4" descr="http://www.sll.se/Exigus/444405.jpg?preset=330">
            <a:extLst>
              <a:ext uri="{FF2B5EF4-FFF2-40B4-BE49-F238E27FC236}">
                <a16:creationId xmlns:a16="http://schemas.microsoft.com/office/drawing/2014/main" id="{0D344984-1473-26FE-D8A1-052A547C18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079750"/>
            <a:ext cx="1379538" cy="137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Rectangle 12">
            <a:extLst>
              <a:ext uri="{FF2B5EF4-FFF2-40B4-BE49-F238E27FC236}">
                <a16:creationId xmlns:a16="http://schemas.microsoft.com/office/drawing/2014/main" id="{90031F08-F18E-A053-B527-BA0C0D327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557338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order</a:t>
            </a:r>
          </a:p>
        </p:txBody>
      </p:sp>
      <p:sp>
        <p:nvSpPr>
          <p:cNvPr id="13319" name="Rectangle 12">
            <a:extLst>
              <a:ext uri="{FF2B5EF4-FFF2-40B4-BE49-F238E27FC236}">
                <a16:creationId xmlns:a16="http://schemas.microsoft.com/office/drawing/2014/main" id="{FEFFEC3E-ABCE-FACB-382E-4ED679B71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263" y="1557338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order</a:t>
            </a:r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FC8E7F6A-3937-398C-7D9F-FE06BC1789A3}"/>
              </a:ext>
            </a:extLst>
          </p:cNvPr>
          <p:cNvCxnSpPr>
            <a:stCxn id="13318" idx="3"/>
            <a:endCxn id="3" idx="0"/>
          </p:cNvCxnSpPr>
          <p:nvPr/>
        </p:nvCxnSpPr>
        <p:spPr>
          <a:xfrm>
            <a:off x="1851025" y="1773238"/>
            <a:ext cx="1533525" cy="147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>
            <a:extLst>
              <a:ext uri="{FF2B5EF4-FFF2-40B4-BE49-F238E27FC236}">
                <a16:creationId xmlns:a16="http://schemas.microsoft.com/office/drawing/2014/main" id="{576DA1F5-6660-B355-C81F-84DDE948CCEE}"/>
              </a:ext>
            </a:extLst>
          </p:cNvPr>
          <p:cNvCxnSpPr>
            <a:stCxn id="13319" idx="1"/>
            <a:endCxn id="4" idx="0"/>
          </p:cNvCxnSpPr>
          <p:nvPr/>
        </p:nvCxnSpPr>
        <p:spPr>
          <a:xfrm flipH="1">
            <a:off x="5572125" y="1773238"/>
            <a:ext cx="1227138" cy="1920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4" name="Rectangle 12">
            <a:extLst>
              <a:ext uri="{FF2B5EF4-FFF2-40B4-BE49-F238E27FC236}">
                <a16:creationId xmlns:a16="http://schemas.microsoft.com/office/drawing/2014/main" id="{67846EBF-3C94-F55F-25AD-F68E87B9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038350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vehicle</a:t>
            </a:r>
          </a:p>
        </p:txBody>
      </p:sp>
      <p:sp>
        <p:nvSpPr>
          <p:cNvPr id="13325" name="Rectangle 12">
            <a:extLst>
              <a:ext uri="{FF2B5EF4-FFF2-40B4-BE49-F238E27FC236}">
                <a16:creationId xmlns:a16="http://schemas.microsoft.com/office/drawing/2014/main" id="{1BE12FD1-8E34-CEAE-DEC6-65596B6FD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263" y="2038350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vehicle</a:t>
            </a:r>
          </a:p>
        </p:txBody>
      </p:sp>
      <p:pic>
        <p:nvPicPr>
          <p:cNvPr id="13328" name="Bildobjekt 6">
            <a:extLst>
              <a:ext uri="{FF2B5EF4-FFF2-40B4-BE49-F238E27FC236}">
                <a16:creationId xmlns:a16="http://schemas.microsoft.com/office/drawing/2014/main" id="{F7AA7707-53EC-A8A6-01B2-C3628A6847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9913" y="2592388"/>
            <a:ext cx="164782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Rak pilkoppling 4">
            <a:extLst>
              <a:ext uri="{FF2B5EF4-FFF2-40B4-BE49-F238E27FC236}">
                <a16:creationId xmlns:a16="http://schemas.microsoft.com/office/drawing/2014/main" id="{69B3F0B1-2035-0C3C-2F6B-2E128B412781}"/>
              </a:ext>
            </a:extLst>
          </p:cNvPr>
          <p:cNvCxnSpPr>
            <a:stCxn id="13328" idx="1"/>
            <a:endCxn id="13317" idx="3"/>
          </p:cNvCxnSpPr>
          <p:nvPr/>
        </p:nvCxnSpPr>
        <p:spPr>
          <a:xfrm flipH="1">
            <a:off x="2135188" y="3019426"/>
            <a:ext cx="4784725" cy="75009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textruta 10">
            <a:extLst>
              <a:ext uri="{FF2B5EF4-FFF2-40B4-BE49-F238E27FC236}">
                <a16:creationId xmlns:a16="http://schemas.microsoft.com/office/drawing/2014/main" id="{02B8DE2A-8488-E8E4-A117-7016C6212A9F}"/>
              </a:ext>
            </a:extLst>
          </p:cNvPr>
          <p:cNvSpPr txBox="1"/>
          <p:nvPr/>
        </p:nvSpPr>
        <p:spPr>
          <a:xfrm>
            <a:off x="2690223" y="3446463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SMS</a:t>
            </a:r>
          </a:p>
        </p:txBody>
      </p:sp>
      <p:pic>
        <p:nvPicPr>
          <p:cNvPr id="6" name="Bildobjekt 5" descr="En bild som visar symbol, Grafik, kreativitet&#10;&#10;AI-genererat innehåll kan vara felaktigt.">
            <a:extLst>
              <a:ext uri="{FF2B5EF4-FFF2-40B4-BE49-F238E27FC236}">
                <a16:creationId xmlns:a16="http://schemas.microsoft.com/office/drawing/2014/main" id="{E4450ECD-929C-1F9D-1996-50EA48F607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537" y="3048001"/>
            <a:ext cx="939801" cy="884519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678A2A57-7419-D555-8F7F-394775BDEE34}"/>
              </a:ext>
            </a:extLst>
          </p:cNvPr>
          <p:cNvSpPr txBox="1"/>
          <p:nvPr/>
        </p:nvSpPr>
        <p:spPr>
          <a:xfrm>
            <a:off x="2987824" y="1920875"/>
            <a:ext cx="24929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Order</a:t>
            </a:r>
            <a:br>
              <a:rPr lang="sv-SE" dirty="0"/>
            </a:br>
            <a:r>
              <a:rPr lang="sv-SE" dirty="0"/>
              <a:t>   process</a:t>
            </a:r>
          </a:p>
          <a:p>
            <a:r>
              <a:rPr lang="sv-SE" dirty="0"/>
              <a:t>      </a:t>
            </a:r>
            <a:r>
              <a:rPr lang="sv-SE" dirty="0" err="1"/>
              <a:t>pickupconfirmation</a:t>
            </a:r>
            <a:br>
              <a:rPr lang="sv-SE" dirty="0"/>
            </a:br>
            <a:r>
              <a:rPr lang="sv-SE" dirty="0"/>
              <a:t>	”</a:t>
            </a:r>
            <a:r>
              <a:rPr lang="sv-SE" dirty="0" err="1"/>
              <a:t>Extended</a:t>
            </a:r>
            <a:r>
              <a:rPr lang="sv-SE" dirty="0"/>
              <a:t>”</a:t>
            </a:r>
          </a:p>
        </p:txBody>
      </p:sp>
      <p:cxnSp>
        <p:nvCxnSpPr>
          <p:cNvPr id="8" name="Rak pilkoppling 7">
            <a:extLst>
              <a:ext uri="{FF2B5EF4-FFF2-40B4-BE49-F238E27FC236}">
                <a16:creationId xmlns:a16="http://schemas.microsoft.com/office/drawing/2014/main" id="{CAE7AB6D-43E1-4D10-193C-F77BCF9D0B6C}"/>
              </a:ext>
            </a:extLst>
          </p:cNvPr>
          <p:cNvCxnSpPr>
            <a:stCxn id="4" idx="1"/>
            <a:endCxn id="3" idx="3"/>
          </p:cNvCxnSpPr>
          <p:nvPr/>
        </p:nvCxnSpPr>
        <p:spPr>
          <a:xfrm flipH="1" flipV="1">
            <a:off x="3492500" y="4044950"/>
            <a:ext cx="1971675" cy="4524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textruta 11">
            <a:extLst>
              <a:ext uri="{FF2B5EF4-FFF2-40B4-BE49-F238E27FC236}">
                <a16:creationId xmlns:a16="http://schemas.microsoft.com/office/drawing/2014/main" id="{A1D7B9C5-142D-DD04-BBB6-42B712578B02}"/>
              </a:ext>
            </a:extLst>
          </p:cNvPr>
          <p:cNvSpPr txBox="1"/>
          <p:nvPr/>
        </p:nvSpPr>
        <p:spPr>
          <a:xfrm>
            <a:off x="3402416" y="4282281"/>
            <a:ext cx="23391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4010 </a:t>
            </a:r>
            <a:r>
              <a:rPr lang="sv-SE" dirty="0" err="1"/>
              <a:t>Vehicle</a:t>
            </a:r>
            <a:r>
              <a:rPr lang="sv-SE" dirty="0"/>
              <a:t> at </a:t>
            </a:r>
            <a:r>
              <a:rPr lang="sv-SE" dirty="0" err="1"/>
              <a:t>node</a:t>
            </a:r>
            <a:br>
              <a:rPr lang="sv-SE" dirty="0"/>
            </a:br>
            <a:r>
              <a:rPr lang="sv-SE" dirty="0" err="1"/>
              <a:t>estimated</a:t>
            </a:r>
            <a:r>
              <a:rPr lang="sv-SE" dirty="0"/>
              <a:t> </a:t>
            </a:r>
            <a:r>
              <a:rPr lang="sv-SE" dirty="0" err="1"/>
              <a:t>times</a:t>
            </a:r>
            <a:endParaRPr lang="sv-SE" dirty="0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FD496BC0-7AFD-9192-0C9D-F4C9C19866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876925"/>
            <a:ext cx="161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016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47FD6F-4F96-0330-9071-E6D175FDA1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4">
            <a:extLst>
              <a:ext uri="{FF2B5EF4-FFF2-40B4-BE49-F238E27FC236}">
                <a16:creationId xmlns:a16="http://schemas.microsoft.com/office/drawing/2014/main" id="{FEE28110-6E4D-8B40-F709-DF8860002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876925"/>
            <a:ext cx="161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4" name="Rectangle 2">
            <a:extLst>
              <a:ext uri="{FF2B5EF4-FFF2-40B4-BE49-F238E27FC236}">
                <a16:creationId xmlns:a16="http://schemas.microsoft.com/office/drawing/2014/main" id="{FA898958-6765-B228-74F7-5A7523E97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072" y="44109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2800" dirty="0" err="1">
                <a:solidFill>
                  <a:schemeClr val="tx2"/>
                </a:solidFill>
              </a:rPr>
              <a:t>GeSys</a:t>
            </a:r>
            <a:r>
              <a:rPr lang="sv-SE" altLang="sv-SE" sz="2800" dirty="0">
                <a:solidFill>
                  <a:schemeClr val="tx2"/>
                </a:solidFill>
              </a:rPr>
              <a:t> och SUTI – </a:t>
            </a:r>
            <a:r>
              <a:rPr lang="sv-SE" altLang="sv-SE" sz="2800" dirty="0" err="1">
                <a:solidFill>
                  <a:schemeClr val="tx2"/>
                </a:solidFill>
              </a:rPr>
              <a:t>Förstude</a:t>
            </a:r>
            <a:r>
              <a:rPr lang="sv-SE" altLang="sv-SE" sz="2800" dirty="0">
                <a:solidFill>
                  <a:schemeClr val="tx2"/>
                </a:solidFill>
              </a:rPr>
              <a:t> rekommenderar</a:t>
            </a:r>
          </a:p>
        </p:txBody>
      </p:sp>
      <p:pic>
        <p:nvPicPr>
          <p:cNvPr id="10247" name="Bildobjekt 6">
            <a:extLst>
              <a:ext uri="{FF2B5EF4-FFF2-40B4-BE49-F238E27FC236}">
                <a16:creationId xmlns:a16="http://schemas.microsoft.com/office/drawing/2014/main" id="{1054CBB2-B133-60A1-7D47-26D5932AEE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243" y="3896246"/>
            <a:ext cx="1673225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EE0CB12E-001A-4497-A0B1-5DDF70CE793F}"/>
              </a:ext>
            </a:extLst>
          </p:cNvPr>
          <p:cNvSpPr txBox="1"/>
          <p:nvPr/>
        </p:nvSpPr>
        <p:spPr>
          <a:xfrm>
            <a:off x="5208993" y="1306602"/>
            <a:ext cx="30541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In med ny utrustning i fordonet</a:t>
            </a:r>
          </a:p>
          <a:p>
            <a:endParaRPr lang="sv-SE" dirty="0"/>
          </a:p>
          <a:p>
            <a:r>
              <a:rPr lang="sv-SE" dirty="0"/>
              <a:t>Kommunicera direkt med</a:t>
            </a:r>
            <a:br>
              <a:rPr lang="sv-SE" dirty="0"/>
            </a:br>
            <a:r>
              <a:rPr lang="sv-SE" dirty="0"/>
              <a:t>den nya utrustningen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3D21A4E-DE01-DAAF-7AF6-8A0CEE50E0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5507" y="2794039"/>
            <a:ext cx="1761743" cy="1376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4641BD7D-9FCD-E83B-3216-E0F2781A93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828" y="4042737"/>
            <a:ext cx="2041620" cy="2041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47A2D43C-8EB9-65A8-4F65-339D5ED7839F}"/>
              </a:ext>
            </a:extLst>
          </p:cNvPr>
          <p:cNvSpPr txBox="1"/>
          <p:nvPr/>
        </p:nvSpPr>
        <p:spPr>
          <a:xfrm>
            <a:off x="827585" y="1700808"/>
            <a:ext cx="41398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Behov att läsa biljett</a:t>
            </a:r>
          </a:p>
          <a:p>
            <a:endParaRPr lang="sv-SE" dirty="0"/>
          </a:p>
          <a:p>
            <a:r>
              <a:rPr lang="sv-SE" dirty="0"/>
              <a:t>Ny fordonsutrustning: Biljettläsare kopplad med CAN-bus läsare som ger tillgång till </a:t>
            </a:r>
            <a:r>
              <a:rPr lang="sv-SE" dirty="0" err="1"/>
              <a:t>fabriksnr</a:t>
            </a:r>
            <a:r>
              <a:rPr lang="sv-SE" dirty="0"/>
              <a:t> (</a:t>
            </a:r>
            <a:r>
              <a:rPr lang="sv-SE" dirty="0" err="1"/>
              <a:t>chassinr</a:t>
            </a:r>
            <a:r>
              <a:rPr lang="sv-SE" dirty="0"/>
              <a:t>) på fordonet. Säkrar identifikation av fordon och läsare.</a:t>
            </a:r>
          </a:p>
        </p:txBody>
      </p:sp>
      <p:cxnSp>
        <p:nvCxnSpPr>
          <p:cNvPr id="5" name="Rak pilkoppling 4">
            <a:extLst>
              <a:ext uri="{FF2B5EF4-FFF2-40B4-BE49-F238E27FC236}">
                <a16:creationId xmlns:a16="http://schemas.microsoft.com/office/drawing/2014/main" id="{D2C1ABB8-7257-6E3F-85D3-23C755D1F18B}"/>
              </a:ext>
            </a:extLst>
          </p:cNvPr>
          <p:cNvCxnSpPr>
            <a:stCxn id="2" idx="0"/>
          </p:cNvCxnSpPr>
          <p:nvPr/>
        </p:nvCxnSpPr>
        <p:spPr>
          <a:xfrm flipH="1" flipV="1">
            <a:off x="5940152" y="3896246"/>
            <a:ext cx="144486" cy="14649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ruta 5">
            <a:extLst>
              <a:ext uri="{FF2B5EF4-FFF2-40B4-BE49-F238E27FC236}">
                <a16:creationId xmlns:a16="http://schemas.microsoft.com/office/drawing/2014/main" id="{957663E3-7461-5080-D99C-14F2130EBA13}"/>
              </a:ext>
            </a:extLst>
          </p:cNvPr>
          <p:cNvSpPr txBox="1"/>
          <p:nvPr/>
        </p:nvSpPr>
        <p:spPr>
          <a:xfrm>
            <a:off x="3758782" y="3945479"/>
            <a:ext cx="1479892" cy="3693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Biljettsystem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0C5D7C28-D370-6F9F-0E2B-0EC496E773CE}"/>
              </a:ext>
            </a:extLst>
          </p:cNvPr>
          <p:cNvSpPr txBox="1"/>
          <p:nvPr/>
        </p:nvSpPr>
        <p:spPr>
          <a:xfrm>
            <a:off x="971601" y="5013176"/>
            <a:ext cx="42670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SUTI för läsning av biljett är inte aktuellt.</a:t>
            </a:r>
            <a:br>
              <a:rPr lang="sv-SE" dirty="0"/>
            </a:br>
            <a:r>
              <a:rPr lang="sv-SE" dirty="0"/>
              <a:t>Färdiga biljettlösningar från lokaltrafik används.</a:t>
            </a:r>
          </a:p>
        </p:txBody>
      </p:sp>
    </p:spTree>
    <p:extLst>
      <p:ext uri="{BB962C8B-B14F-4D97-AF65-F5344CB8AC3E}">
        <p14:creationId xmlns:p14="http://schemas.microsoft.com/office/powerpoint/2010/main" val="30401276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5871C0-F919-5F3C-1629-DCC5FE9751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ubrik 1">
            <a:extLst>
              <a:ext uri="{FF2B5EF4-FFF2-40B4-BE49-F238E27FC236}">
                <a16:creationId xmlns:a16="http://schemas.microsoft.com/office/drawing/2014/main" id="{BFBD9F02-0E43-5D11-1C0A-00A333A31D5E}"/>
              </a:ext>
            </a:extLst>
          </p:cNvPr>
          <p:cNvSpPr txBox="1">
            <a:spLocks/>
          </p:cNvSpPr>
          <p:nvPr/>
        </p:nvSpPr>
        <p:spPr bwMode="auto">
          <a:xfrm>
            <a:off x="468313" y="244475"/>
            <a:ext cx="82296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2400" dirty="0" err="1">
                <a:solidFill>
                  <a:schemeClr val="tx2"/>
                </a:solidFill>
              </a:rPr>
              <a:t>Estimation</a:t>
            </a:r>
            <a:r>
              <a:rPr lang="sv-SE" altLang="sv-SE" sz="2400" dirty="0">
                <a:solidFill>
                  <a:schemeClr val="tx2"/>
                </a:solidFill>
              </a:rPr>
              <a:t> on </a:t>
            </a:r>
            <a:r>
              <a:rPr lang="sv-SE" altLang="sv-SE" sz="2400" dirty="0" err="1">
                <a:solidFill>
                  <a:schemeClr val="tx2"/>
                </a:solidFill>
              </a:rPr>
              <a:t>node</a:t>
            </a:r>
            <a:br>
              <a:rPr lang="sv-SE" altLang="sv-SE" sz="2400" dirty="0">
                <a:solidFill>
                  <a:schemeClr val="tx2"/>
                </a:solidFill>
              </a:rPr>
            </a:br>
            <a:r>
              <a:rPr lang="sv-SE" altLang="sv-SE" sz="2400" dirty="0">
                <a:solidFill>
                  <a:schemeClr val="tx2"/>
                </a:solidFill>
              </a:rPr>
              <a:t>Föraren är aktiv</a:t>
            </a:r>
            <a:br>
              <a:rPr lang="sv-SE" altLang="sv-SE" sz="2400" dirty="0">
                <a:solidFill>
                  <a:schemeClr val="tx2"/>
                </a:solidFill>
              </a:rPr>
            </a:br>
            <a:endParaRPr lang="sv-SE" altLang="sv-SE" sz="2400" dirty="0">
              <a:solidFill>
                <a:schemeClr val="tx2"/>
              </a:solidFill>
            </a:endParaRP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76E16154-C9F8-CC91-2FFD-BC1A1897F177}"/>
              </a:ext>
            </a:extLst>
          </p:cNvPr>
          <p:cNvSpPr/>
          <p:nvPr/>
        </p:nvSpPr>
        <p:spPr>
          <a:xfrm>
            <a:off x="3276600" y="1920875"/>
            <a:ext cx="215900" cy="4248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client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D1DC93C5-BB49-F6A3-0066-7D921B21DA6C}"/>
              </a:ext>
            </a:extLst>
          </p:cNvPr>
          <p:cNvSpPr/>
          <p:nvPr/>
        </p:nvSpPr>
        <p:spPr>
          <a:xfrm>
            <a:off x="5464175" y="1965325"/>
            <a:ext cx="215900" cy="4249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1400" dirty="0" err="1">
                <a:solidFill>
                  <a:schemeClr val="tx1"/>
                </a:solidFill>
              </a:rPr>
              <a:t>Provider</a:t>
            </a:r>
            <a:endParaRPr lang="sv-SE" sz="1400" dirty="0">
              <a:solidFill>
                <a:schemeClr val="tx1"/>
              </a:solidFill>
            </a:endParaRPr>
          </a:p>
        </p:txBody>
      </p:sp>
      <p:pic>
        <p:nvPicPr>
          <p:cNvPr id="13317" name="Picture 4" descr="http://www.sll.se/Exigus/444405.jpg?preset=330">
            <a:extLst>
              <a:ext uri="{FF2B5EF4-FFF2-40B4-BE49-F238E27FC236}">
                <a16:creationId xmlns:a16="http://schemas.microsoft.com/office/drawing/2014/main" id="{43D98AFB-B0BD-2924-BA31-0242C37202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079750"/>
            <a:ext cx="1379538" cy="137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Rectangle 12">
            <a:extLst>
              <a:ext uri="{FF2B5EF4-FFF2-40B4-BE49-F238E27FC236}">
                <a16:creationId xmlns:a16="http://schemas.microsoft.com/office/drawing/2014/main" id="{F1C24BF7-095A-9597-50F0-F9FF0493AC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557338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order</a:t>
            </a:r>
          </a:p>
        </p:txBody>
      </p:sp>
      <p:sp>
        <p:nvSpPr>
          <p:cNvPr id="13319" name="Rectangle 12">
            <a:extLst>
              <a:ext uri="{FF2B5EF4-FFF2-40B4-BE49-F238E27FC236}">
                <a16:creationId xmlns:a16="http://schemas.microsoft.com/office/drawing/2014/main" id="{1A8F4F49-C569-8FE7-7CE3-13DF3BBFF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263" y="1557338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order</a:t>
            </a:r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4C7CC233-6EC7-E733-E3B4-1932F1F8FEAE}"/>
              </a:ext>
            </a:extLst>
          </p:cNvPr>
          <p:cNvCxnSpPr>
            <a:stCxn id="13318" idx="3"/>
            <a:endCxn id="3" idx="0"/>
          </p:cNvCxnSpPr>
          <p:nvPr/>
        </p:nvCxnSpPr>
        <p:spPr>
          <a:xfrm>
            <a:off x="1851025" y="1773238"/>
            <a:ext cx="1533525" cy="147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>
            <a:extLst>
              <a:ext uri="{FF2B5EF4-FFF2-40B4-BE49-F238E27FC236}">
                <a16:creationId xmlns:a16="http://schemas.microsoft.com/office/drawing/2014/main" id="{3E4BA4EE-1928-7413-CF7B-F994B32805FF}"/>
              </a:ext>
            </a:extLst>
          </p:cNvPr>
          <p:cNvCxnSpPr>
            <a:stCxn id="13319" idx="1"/>
            <a:endCxn id="4" idx="0"/>
          </p:cNvCxnSpPr>
          <p:nvPr/>
        </p:nvCxnSpPr>
        <p:spPr>
          <a:xfrm flipH="1">
            <a:off x="5572125" y="1773238"/>
            <a:ext cx="1227138" cy="1920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4" name="Rectangle 12">
            <a:extLst>
              <a:ext uri="{FF2B5EF4-FFF2-40B4-BE49-F238E27FC236}">
                <a16:creationId xmlns:a16="http://schemas.microsoft.com/office/drawing/2014/main" id="{3FE46AA9-37E0-DE82-8CC8-CBDD87C4E7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038350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vehicle</a:t>
            </a:r>
          </a:p>
        </p:txBody>
      </p:sp>
      <p:sp>
        <p:nvSpPr>
          <p:cNvPr id="13325" name="Rectangle 12">
            <a:extLst>
              <a:ext uri="{FF2B5EF4-FFF2-40B4-BE49-F238E27FC236}">
                <a16:creationId xmlns:a16="http://schemas.microsoft.com/office/drawing/2014/main" id="{E48D73AE-0A2F-C2D5-D8C4-AB00BC601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263" y="2038350"/>
            <a:ext cx="11668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/>
              <a:t>vehicle</a:t>
            </a:r>
          </a:p>
        </p:txBody>
      </p:sp>
      <p:pic>
        <p:nvPicPr>
          <p:cNvPr id="13328" name="Bildobjekt 6">
            <a:extLst>
              <a:ext uri="{FF2B5EF4-FFF2-40B4-BE49-F238E27FC236}">
                <a16:creationId xmlns:a16="http://schemas.microsoft.com/office/drawing/2014/main" id="{E948A9BB-4BA0-A82D-1EEF-8B5D08CD7E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9913" y="2592388"/>
            <a:ext cx="164782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Rak pilkoppling 4">
            <a:extLst>
              <a:ext uri="{FF2B5EF4-FFF2-40B4-BE49-F238E27FC236}">
                <a16:creationId xmlns:a16="http://schemas.microsoft.com/office/drawing/2014/main" id="{C021A2AD-DCCA-19DF-1A9F-C249CF8326A0}"/>
              </a:ext>
            </a:extLst>
          </p:cNvPr>
          <p:cNvCxnSpPr>
            <a:stCxn id="13328" idx="1"/>
            <a:endCxn id="13317" idx="3"/>
          </p:cNvCxnSpPr>
          <p:nvPr/>
        </p:nvCxnSpPr>
        <p:spPr>
          <a:xfrm flipH="1">
            <a:off x="2135188" y="3019426"/>
            <a:ext cx="4784725" cy="75009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textruta 10">
            <a:extLst>
              <a:ext uri="{FF2B5EF4-FFF2-40B4-BE49-F238E27FC236}">
                <a16:creationId xmlns:a16="http://schemas.microsoft.com/office/drawing/2014/main" id="{B470D393-56F8-726A-23D5-8D19A670EA16}"/>
              </a:ext>
            </a:extLst>
          </p:cNvPr>
          <p:cNvSpPr txBox="1"/>
          <p:nvPr/>
        </p:nvSpPr>
        <p:spPr>
          <a:xfrm>
            <a:off x="2690223" y="3446463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SMS</a:t>
            </a:r>
          </a:p>
        </p:txBody>
      </p:sp>
      <p:pic>
        <p:nvPicPr>
          <p:cNvPr id="6" name="Bildobjekt 5" descr="En bild som visar symbol, Grafik, kreativitet&#10;&#10;AI-genererat innehåll kan vara felaktigt.">
            <a:extLst>
              <a:ext uri="{FF2B5EF4-FFF2-40B4-BE49-F238E27FC236}">
                <a16:creationId xmlns:a16="http://schemas.microsoft.com/office/drawing/2014/main" id="{CA877C54-6127-784A-A457-87AFADB6B1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537" y="3048001"/>
            <a:ext cx="939801" cy="884519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309BFBAB-BD79-50A5-398D-365ECC350483}"/>
              </a:ext>
            </a:extLst>
          </p:cNvPr>
          <p:cNvSpPr txBox="1"/>
          <p:nvPr/>
        </p:nvSpPr>
        <p:spPr>
          <a:xfrm>
            <a:off x="2987824" y="1920875"/>
            <a:ext cx="24929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Order</a:t>
            </a:r>
            <a:br>
              <a:rPr lang="sv-SE" dirty="0"/>
            </a:br>
            <a:r>
              <a:rPr lang="sv-SE" dirty="0"/>
              <a:t>   process</a:t>
            </a:r>
          </a:p>
          <a:p>
            <a:r>
              <a:rPr lang="sv-SE" dirty="0"/>
              <a:t>      </a:t>
            </a:r>
            <a:r>
              <a:rPr lang="sv-SE" dirty="0" err="1"/>
              <a:t>pickupconfirmation</a:t>
            </a:r>
            <a:br>
              <a:rPr lang="sv-SE" dirty="0"/>
            </a:br>
            <a:r>
              <a:rPr lang="sv-SE" dirty="0"/>
              <a:t>	”</a:t>
            </a:r>
            <a:r>
              <a:rPr lang="sv-SE" dirty="0" err="1"/>
              <a:t>Extended</a:t>
            </a:r>
            <a:r>
              <a:rPr lang="sv-SE" dirty="0"/>
              <a:t>”</a:t>
            </a:r>
          </a:p>
        </p:txBody>
      </p:sp>
      <p:cxnSp>
        <p:nvCxnSpPr>
          <p:cNvPr id="8" name="Rak pilkoppling 7">
            <a:extLst>
              <a:ext uri="{FF2B5EF4-FFF2-40B4-BE49-F238E27FC236}">
                <a16:creationId xmlns:a16="http://schemas.microsoft.com/office/drawing/2014/main" id="{9A81B6D1-37B8-A154-68AD-9CC00E6B8653}"/>
              </a:ext>
            </a:extLst>
          </p:cNvPr>
          <p:cNvCxnSpPr>
            <a:stCxn id="4" idx="1"/>
            <a:endCxn id="3" idx="3"/>
          </p:cNvCxnSpPr>
          <p:nvPr/>
        </p:nvCxnSpPr>
        <p:spPr>
          <a:xfrm flipH="1" flipV="1">
            <a:off x="3492500" y="4044950"/>
            <a:ext cx="1971675" cy="4524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textruta 11">
            <a:extLst>
              <a:ext uri="{FF2B5EF4-FFF2-40B4-BE49-F238E27FC236}">
                <a16:creationId xmlns:a16="http://schemas.microsoft.com/office/drawing/2014/main" id="{80619F26-FA29-3BF7-D660-F371CFE8E30A}"/>
              </a:ext>
            </a:extLst>
          </p:cNvPr>
          <p:cNvSpPr txBox="1"/>
          <p:nvPr/>
        </p:nvSpPr>
        <p:spPr>
          <a:xfrm>
            <a:off x="3402416" y="4282281"/>
            <a:ext cx="23391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4010 </a:t>
            </a:r>
            <a:r>
              <a:rPr lang="sv-SE" dirty="0" err="1"/>
              <a:t>Vehicle</a:t>
            </a:r>
            <a:r>
              <a:rPr lang="sv-SE" dirty="0"/>
              <a:t> at </a:t>
            </a:r>
            <a:r>
              <a:rPr lang="sv-SE" dirty="0" err="1"/>
              <a:t>node</a:t>
            </a:r>
            <a:br>
              <a:rPr lang="sv-SE" dirty="0"/>
            </a:br>
            <a:r>
              <a:rPr lang="sv-SE" dirty="0" err="1"/>
              <a:t>estimated</a:t>
            </a:r>
            <a:r>
              <a:rPr lang="sv-SE" dirty="0"/>
              <a:t> </a:t>
            </a:r>
            <a:r>
              <a:rPr lang="sv-SE" dirty="0" err="1"/>
              <a:t>times</a:t>
            </a:r>
            <a:endParaRPr lang="sv-SE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EDFC9AC-6C6B-91A0-8202-677057D00936}"/>
              </a:ext>
            </a:extLst>
          </p:cNvPr>
          <p:cNvSpPr txBox="1"/>
          <p:nvPr/>
        </p:nvSpPr>
        <p:spPr>
          <a:xfrm>
            <a:off x="5956624" y="4699302"/>
            <a:ext cx="27412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Om man inte önskar att föraren ringer – utelämna </a:t>
            </a:r>
            <a:r>
              <a:rPr lang="sv-SE" dirty="0" err="1"/>
              <a:t>telefonnr</a:t>
            </a:r>
            <a:r>
              <a:rPr lang="sv-SE" dirty="0"/>
              <a:t> i order</a:t>
            </a:r>
          </a:p>
        </p:txBody>
      </p:sp>
      <p:pic>
        <p:nvPicPr>
          <p:cNvPr id="13" name="Picture 4">
            <a:extLst>
              <a:ext uri="{FF2B5EF4-FFF2-40B4-BE49-F238E27FC236}">
                <a16:creationId xmlns:a16="http://schemas.microsoft.com/office/drawing/2014/main" id="{A0792572-FE26-004F-610B-7358FF0041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876925"/>
            <a:ext cx="161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48248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523A07-A47F-BF76-9369-9D06BFEB38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ubrik 1">
            <a:extLst>
              <a:ext uri="{FF2B5EF4-FFF2-40B4-BE49-F238E27FC236}">
                <a16:creationId xmlns:a16="http://schemas.microsoft.com/office/drawing/2014/main" id="{8AAA3004-D4CD-873B-AF69-BC5CF9AEA113}"/>
              </a:ext>
            </a:extLst>
          </p:cNvPr>
          <p:cNvSpPr txBox="1">
            <a:spLocks/>
          </p:cNvSpPr>
          <p:nvPr/>
        </p:nvSpPr>
        <p:spPr bwMode="auto">
          <a:xfrm>
            <a:off x="468313" y="244475"/>
            <a:ext cx="82296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2400" dirty="0">
                <a:solidFill>
                  <a:schemeClr val="tx2"/>
                </a:solidFill>
              </a:rPr>
              <a:t>SUTI TU behöver förstärkas</a:t>
            </a:r>
            <a:br>
              <a:rPr lang="sv-SE" altLang="sv-SE" sz="2400" dirty="0">
                <a:solidFill>
                  <a:schemeClr val="tx2"/>
                </a:solidFill>
              </a:rPr>
            </a:br>
            <a:endParaRPr lang="sv-SE" altLang="sv-SE" sz="2400" dirty="0">
              <a:solidFill>
                <a:schemeClr val="tx2"/>
              </a:solidFill>
            </a:endParaRP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25BB7E3E-7C3D-7C2D-453C-49C7F6B325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876925"/>
            <a:ext cx="161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F236388-66D3-4AA0-12CE-7CB9623BEC00}"/>
              </a:ext>
            </a:extLst>
          </p:cNvPr>
          <p:cNvSpPr txBox="1"/>
          <p:nvPr/>
        </p:nvSpPr>
        <p:spPr>
          <a:xfrm>
            <a:off x="1044154" y="1700808"/>
            <a:ext cx="669619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Vi har förlorat/förlorar kompetens i TU.</a:t>
            </a:r>
            <a:br>
              <a:rPr lang="sv-SE" dirty="0"/>
            </a:br>
            <a:r>
              <a:rPr lang="sv-SE" dirty="0"/>
              <a:t>Nisse har slutat och Ole lämnar</a:t>
            </a:r>
          </a:p>
          <a:p>
            <a:endParaRPr lang="sv-SE" dirty="0"/>
          </a:p>
          <a:p>
            <a:r>
              <a:rPr lang="sv-SE" dirty="0"/>
              <a:t>Vi behöver förstärkning. I första hand nu söker vi en person som inte behöver vara tekniker i SUTI utan kan vara administrativt till hjälp</a:t>
            </a:r>
          </a:p>
          <a:p>
            <a:pPr marL="285750" indent="-285750">
              <a:buFontTx/>
              <a:buChar char="-"/>
            </a:pPr>
            <a:r>
              <a:rPr lang="sv-SE" dirty="0"/>
              <a:t>Hemsidan</a:t>
            </a:r>
          </a:p>
          <a:p>
            <a:pPr marL="285750" indent="-285750">
              <a:buFontTx/>
              <a:buChar char="-"/>
            </a:pPr>
            <a:r>
              <a:rPr lang="sv-SE" dirty="0"/>
              <a:t>Dokumenthantering</a:t>
            </a:r>
          </a:p>
          <a:p>
            <a:pPr marL="285750" indent="-285750">
              <a:buFontTx/>
              <a:buChar char="-"/>
            </a:pPr>
            <a:r>
              <a:rPr lang="sv-SE" dirty="0"/>
              <a:t>Nya Releaser</a:t>
            </a:r>
          </a:p>
          <a:p>
            <a:pPr marL="285750" indent="-285750">
              <a:buFontTx/>
              <a:buChar char="-"/>
            </a:pPr>
            <a:r>
              <a:rPr lang="sv-SE" dirty="0"/>
              <a:t>In progress</a:t>
            </a:r>
          </a:p>
          <a:p>
            <a:pPr marL="285750" indent="-285750">
              <a:buFontTx/>
              <a:buChar char="-"/>
            </a:pPr>
            <a:endParaRPr lang="sv-SE" dirty="0"/>
          </a:p>
          <a:p>
            <a:pPr marL="285750" indent="-285750">
              <a:buFontTx/>
              <a:buChar char="-"/>
            </a:pPr>
            <a:endParaRPr lang="sv-SE" dirty="0"/>
          </a:p>
          <a:p>
            <a:r>
              <a:rPr lang="sv-SE" dirty="0"/>
              <a:t>Jobbar tätt med övriga TU, men behöver inte vara med på alla TU-möten</a:t>
            </a:r>
          </a:p>
        </p:txBody>
      </p:sp>
    </p:spTree>
    <p:extLst>
      <p:ext uri="{BB962C8B-B14F-4D97-AF65-F5344CB8AC3E}">
        <p14:creationId xmlns:p14="http://schemas.microsoft.com/office/powerpoint/2010/main" val="1507723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DFE2A4-EF46-B830-A3A8-8BC3908FAF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4">
            <a:extLst>
              <a:ext uri="{FF2B5EF4-FFF2-40B4-BE49-F238E27FC236}">
                <a16:creationId xmlns:a16="http://schemas.microsoft.com/office/drawing/2014/main" id="{D48AABB9-26F8-23E0-7929-A6DC8DBD30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876925"/>
            <a:ext cx="161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4" name="Rectangle 2">
            <a:extLst>
              <a:ext uri="{FF2B5EF4-FFF2-40B4-BE49-F238E27FC236}">
                <a16:creationId xmlns:a16="http://schemas.microsoft.com/office/drawing/2014/main" id="{E7D3EA07-F89C-9FF1-807A-0BBBF387F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072" y="44109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2800" dirty="0" err="1">
                <a:solidFill>
                  <a:schemeClr val="tx2"/>
                </a:solidFill>
              </a:rPr>
              <a:t>GeSys</a:t>
            </a:r>
            <a:r>
              <a:rPr lang="sv-SE" altLang="sv-SE" sz="2800" dirty="0">
                <a:solidFill>
                  <a:schemeClr val="tx2"/>
                </a:solidFill>
              </a:rPr>
              <a:t> och SUTI – </a:t>
            </a:r>
            <a:r>
              <a:rPr lang="sv-SE" altLang="sv-SE" sz="2800" dirty="0" err="1">
                <a:solidFill>
                  <a:schemeClr val="tx2"/>
                </a:solidFill>
              </a:rPr>
              <a:t>Förstude</a:t>
            </a:r>
            <a:r>
              <a:rPr lang="sv-SE" altLang="sv-SE" sz="2800" dirty="0">
                <a:solidFill>
                  <a:schemeClr val="tx2"/>
                </a:solidFill>
              </a:rPr>
              <a:t> rekommenderar</a:t>
            </a:r>
            <a:br>
              <a:rPr lang="sv-SE" altLang="sv-SE" sz="2800" dirty="0">
                <a:solidFill>
                  <a:schemeClr val="tx2"/>
                </a:solidFill>
              </a:rPr>
            </a:br>
            <a:r>
              <a:rPr lang="sv-SE" altLang="sv-SE" sz="2800" dirty="0">
                <a:solidFill>
                  <a:schemeClr val="tx2"/>
                </a:solidFill>
              </a:rPr>
              <a:t>Fordonsdata direkt från CAN-bus</a:t>
            </a:r>
          </a:p>
        </p:txBody>
      </p:sp>
      <p:pic>
        <p:nvPicPr>
          <p:cNvPr id="10247" name="Bildobjekt 6">
            <a:extLst>
              <a:ext uri="{FF2B5EF4-FFF2-40B4-BE49-F238E27FC236}">
                <a16:creationId xmlns:a16="http://schemas.microsoft.com/office/drawing/2014/main" id="{6604A2E3-62E3-24F9-FE2C-92C466AC02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243" y="3896246"/>
            <a:ext cx="1673225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7F8D5EE3-7AA7-1F65-1B81-87C2F4FB5799}"/>
              </a:ext>
            </a:extLst>
          </p:cNvPr>
          <p:cNvSpPr txBox="1"/>
          <p:nvPr/>
        </p:nvSpPr>
        <p:spPr>
          <a:xfrm>
            <a:off x="5208993" y="1306602"/>
            <a:ext cx="30541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In med ny utrustning i fordonet</a:t>
            </a:r>
          </a:p>
          <a:p>
            <a:endParaRPr lang="sv-SE" dirty="0"/>
          </a:p>
          <a:p>
            <a:r>
              <a:rPr lang="sv-SE" dirty="0"/>
              <a:t>Kommunicera direkt med</a:t>
            </a:r>
            <a:br>
              <a:rPr lang="sv-SE" dirty="0"/>
            </a:br>
            <a:r>
              <a:rPr lang="sv-SE" dirty="0"/>
              <a:t>den nya utrustningen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0D47A10-8AF4-BEF0-EC44-9F0C4870FE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5507" y="2794039"/>
            <a:ext cx="1761743" cy="1376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2AE35A1D-CC40-E619-CDA8-81F4EBD930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828" y="4042737"/>
            <a:ext cx="2041620" cy="2041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2AB83311-4919-AA71-D26C-F3683C484F90}"/>
              </a:ext>
            </a:extLst>
          </p:cNvPr>
          <p:cNvSpPr txBox="1"/>
          <p:nvPr/>
        </p:nvSpPr>
        <p:spPr>
          <a:xfrm>
            <a:off x="827585" y="1700808"/>
            <a:ext cx="41398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Behov att läsa biljett</a:t>
            </a:r>
          </a:p>
          <a:p>
            <a:endParaRPr lang="sv-SE" dirty="0"/>
          </a:p>
          <a:p>
            <a:r>
              <a:rPr lang="sv-SE" dirty="0"/>
              <a:t>Ny fordonsutrustning: Biljettläsare kopplad med CAN-bus läsare som ger tillgång till </a:t>
            </a:r>
            <a:r>
              <a:rPr lang="sv-SE" dirty="0" err="1"/>
              <a:t>fabriksnr</a:t>
            </a:r>
            <a:r>
              <a:rPr lang="sv-SE" dirty="0"/>
              <a:t> (</a:t>
            </a:r>
            <a:r>
              <a:rPr lang="sv-SE" dirty="0" err="1"/>
              <a:t>chassinr</a:t>
            </a:r>
            <a:r>
              <a:rPr lang="sv-SE" dirty="0"/>
              <a:t>) på fordonet. Säkrar identifikation av fordon och läsare.</a:t>
            </a:r>
          </a:p>
        </p:txBody>
      </p:sp>
      <p:cxnSp>
        <p:nvCxnSpPr>
          <p:cNvPr id="5" name="Rak pilkoppling 4">
            <a:extLst>
              <a:ext uri="{FF2B5EF4-FFF2-40B4-BE49-F238E27FC236}">
                <a16:creationId xmlns:a16="http://schemas.microsoft.com/office/drawing/2014/main" id="{3F3C7C15-C31A-78B2-D526-89782BCAE7FD}"/>
              </a:ext>
            </a:extLst>
          </p:cNvPr>
          <p:cNvCxnSpPr>
            <a:stCxn id="2" idx="0"/>
          </p:cNvCxnSpPr>
          <p:nvPr/>
        </p:nvCxnSpPr>
        <p:spPr>
          <a:xfrm flipH="1" flipV="1">
            <a:off x="5940152" y="3896246"/>
            <a:ext cx="144486" cy="14649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ruta 5">
            <a:extLst>
              <a:ext uri="{FF2B5EF4-FFF2-40B4-BE49-F238E27FC236}">
                <a16:creationId xmlns:a16="http://schemas.microsoft.com/office/drawing/2014/main" id="{D36E2DD2-2B1F-CA48-94DD-3F3C15854406}"/>
              </a:ext>
            </a:extLst>
          </p:cNvPr>
          <p:cNvSpPr txBox="1"/>
          <p:nvPr/>
        </p:nvSpPr>
        <p:spPr>
          <a:xfrm>
            <a:off x="3758782" y="3945479"/>
            <a:ext cx="1479892" cy="3693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Biljettsystem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1B1665CE-F60D-AE56-FA59-0B24B1F39857}"/>
              </a:ext>
            </a:extLst>
          </p:cNvPr>
          <p:cNvSpPr txBox="1"/>
          <p:nvPr/>
        </p:nvSpPr>
        <p:spPr>
          <a:xfrm>
            <a:off x="971601" y="5438411"/>
            <a:ext cx="4267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Inte heller aktuellt med SUTI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34D1770-6D83-3264-DE52-103368788397}"/>
              </a:ext>
            </a:extLst>
          </p:cNvPr>
          <p:cNvSpPr txBox="1"/>
          <p:nvPr/>
        </p:nvSpPr>
        <p:spPr>
          <a:xfrm>
            <a:off x="3635896" y="4498405"/>
            <a:ext cx="1402948" cy="64633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System för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fordonsdata</a:t>
            </a:r>
          </a:p>
        </p:txBody>
      </p:sp>
    </p:spTree>
    <p:extLst>
      <p:ext uri="{BB962C8B-B14F-4D97-AF65-F5344CB8AC3E}">
        <p14:creationId xmlns:p14="http://schemas.microsoft.com/office/powerpoint/2010/main" val="3207000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F5BFD3-1DB1-689B-0ED9-EEB54DA0EC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4">
            <a:extLst>
              <a:ext uri="{FF2B5EF4-FFF2-40B4-BE49-F238E27FC236}">
                <a16:creationId xmlns:a16="http://schemas.microsoft.com/office/drawing/2014/main" id="{C5E19453-D376-C190-183E-BC996D2383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876925"/>
            <a:ext cx="161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4" name="Rectangle 2">
            <a:extLst>
              <a:ext uri="{FF2B5EF4-FFF2-40B4-BE49-F238E27FC236}">
                <a16:creationId xmlns:a16="http://schemas.microsoft.com/office/drawing/2014/main" id="{165E6281-A7D9-81BB-E754-D60330F56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072" y="44109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2800" dirty="0" err="1">
                <a:solidFill>
                  <a:schemeClr val="tx2"/>
                </a:solidFill>
              </a:rPr>
              <a:t>GeSys</a:t>
            </a:r>
            <a:r>
              <a:rPr lang="sv-SE" altLang="sv-SE" sz="2800" dirty="0">
                <a:solidFill>
                  <a:schemeClr val="tx2"/>
                </a:solidFill>
              </a:rPr>
              <a:t> och SUTI – </a:t>
            </a:r>
            <a:r>
              <a:rPr lang="sv-SE" altLang="sv-SE" sz="2800" dirty="0" err="1">
                <a:solidFill>
                  <a:schemeClr val="tx2"/>
                </a:solidFill>
              </a:rPr>
              <a:t>Förstude</a:t>
            </a:r>
            <a:r>
              <a:rPr lang="sv-SE" altLang="sv-SE" sz="2800" dirty="0">
                <a:solidFill>
                  <a:schemeClr val="tx2"/>
                </a:solidFill>
              </a:rPr>
              <a:t> diskuterar</a:t>
            </a:r>
          </a:p>
        </p:txBody>
      </p:sp>
      <p:pic>
        <p:nvPicPr>
          <p:cNvPr id="10247" name="Bildobjekt 6">
            <a:extLst>
              <a:ext uri="{FF2B5EF4-FFF2-40B4-BE49-F238E27FC236}">
                <a16:creationId xmlns:a16="http://schemas.microsoft.com/office/drawing/2014/main" id="{EF4628E8-BEFB-F069-C975-9E886588CD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243" y="3896246"/>
            <a:ext cx="1673225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F659BBA4-C0DA-08CA-5AE4-0083045FD74E}"/>
              </a:ext>
            </a:extLst>
          </p:cNvPr>
          <p:cNvSpPr txBox="1"/>
          <p:nvPr/>
        </p:nvSpPr>
        <p:spPr>
          <a:xfrm>
            <a:off x="5208993" y="1306602"/>
            <a:ext cx="30541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In med ny utrustning i fordonet</a:t>
            </a:r>
          </a:p>
          <a:p>
            <a:endParaRPr lang="sv-SE" dirty="0"/>
          </a:p>
          <a:p>
            <a:r>
              <a:rPr lang="sv-SE" dirty="0"/>
              <a:t>Kommunicera direkt med</a:t>
            </a:r>
            <a:br>
              <a:rPr lang="sv-SE" dirty="0"/>
            </a:br>
            <a:r>
              <a:rPr lang="sv-SE" dirty="0"/>
              <a:t>den nya utrustningen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0102C64-AC72-64BF-FF3E-1004C8D334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5507" y="2794039"/>
            <a:ext cx="1761743" cy="1376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EB7644C5-894B-6656-1D2C-ACBABBADDD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828" y="4042737"/>
            <a:ext cx="2041620" cy="2041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233011EA-3837-6145-2700-0D3C0E53DFFC}"/>
              </a:ext>
            </a:extLst>
          </p:cNvPr>
          <p:cNvSpPr txBox="1"/>
          <p:nvPr/>
        </p:nvSpPr>
        <p:spPr>
          <a:xfrm>
            <a:off x="827585" y="1700808"/>
            <a:ext cx="41398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Till utrustningen fogas en </a:t>
            </a:r>
            <a:r>
              <a:rPr lang="sv-SE" dirty="0" err="1"/>
              <a:t>app</a:t>
            </a:r>
            <a:r>
              <a:rPr lang="sv-SE" dirty="0"/>
              <a:t>:</a:t>
            </a:r>
          </a:p>
          <a:p>
            <a:pPr marL="285750" indent="-285750">
              <a:buFontTx/>
              <a:buChar char="-"/>
            </a:pPr>
            <a:r>
              <a:rPr lang="sv-SE" dirty="0"/>
              <a:t>Läsa biljett är kopplad till </a:t>
            </a:r>
            <a:r>
              <a:rPr lang="sv-SE" dirty="0" err="1"/>
              <a:t>Appen</a:t>
            </a:r>
            <a:endParaRPr lang="sv-SE" dirty="0"/>
          </a:p>
          <a:p>
            <a:pPr marL="285750" indent="-285750">
              <a:buFontTx/>
              <a:buChar char="-"/>
            </a:pPr>
            <a:r>
              <a:rPr lang="sv-SE" dirty="0"/>
              <a:t>Förare loggar in med </a:t>
            </a:r>
            <a:r>
              <a:rPr lang="sv-SE" dirty="0" err="1"/>
              <a:t>bankid</a:t>
            </a:r>
            <a:r>
              <a:rPr lang="sv-SE" dirty="0"/>
              <a:t> för att säkra rätt förare</a:t>
            </a:r>
          </a:p>
          <a:p>
            <a:pPr marL="285750" indent="-285750">
              <a:buFontTx/>
              <a:buChar char="-"/>
            </a:pPr>
            <a:r>
              <a:rPr lang="sv-SE" dirty="0"/>
              <a:t>Läsa resenärsid för att säkra giltig resenär</a:t>
            </a:r>
          </a:p>
          <a:p>
            <a:pPr marL="285750" indent="-285750">
              <a:buFontTx/>
              <a:buChar char="-"/>
            </a:pPr>
            <a:r>
              <a:rPr lang="sv-SE" dirty="0"/>
              <a:t>Ge instruktioner till föraren om hämta/lämna adresser på ett aktuellt uppdrag (Trafikledning)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6F8E399B-CE84-8E89-DBDA-4C238C4FB2B4}"/>
              </a:ext>
            </a:extLst>
          </p:cNvPr>
          <p:cNvSpPr txBox="1"/>
          <p:nvPr/>
        </p:nvSpPr>
        <p:spPr>
          <a:xfrm>
            <a:off x="4080173" y="5449905"/>
            <a:ext cx="1402948" cy="64633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System för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fordonsdata</a:t>
            </a:r>
          </a:p>
        </p:txBody>
      </p:sp>
    </p:spTree>
    <p:extLst>
      <p:ext uri="{BB962C8B-B14F-4D97-AF65-F5344CB8AC3E}">
        <p14:creationId xmlns:p14="http://schemas.microsoft.com/office/powerpoint/2010/main" val="1426034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44619C-4E1A-739B-12B5-2DE0579255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>
            <a:extLst>
              <a:ext uri="{FF2B5EF4-FFF2-40B4-BE49-F238E27FC236}">
                <a16:creationId xmlns:a16="http://schemas.microsoft.com/office/drawing/2014/main" id="{A02C3FC8-6474-368D-0536-12B158A2AE62}"/>
              </a:ext>
            </a:extLst>
          </p:cNvPr>
          <p:cNvSpPr txBox="1"/>
          <p:nvPr/>
        </p:nvSpPr>
        <p:spPr>
          <a:xfrm>
            <a:off x="5796136" y="2276872"/>
            <a:ext cx="1304107" cy="3693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dirty="0" err="1">
                <a:solidFill>
                  <a:schemeClr val="tx1"/>
                </a:solidFill>
              </a:rPr>
              <a:t>App</a:t>
            </a:r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10243" name="Picture 4">
            <a:extLst>
              <a:ext uri="{FF2B5EF4-FFF2-40B4-BE49-F238E27FC236}">
                <a16:creationId xmlns:a16="http://schemas.microsoft.com/office/drawing/2014/main" id="{2A481745-A34E-C3DF-E2D6-69E3D52045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876925"/>
            <a:ext cx="161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4" name="Rectangle 2">
            <a:extLst>
              <a:ext uri="{FF2B5EF4-FFF2-40B4-BE49-F238E27FC236}">
                <a16:creationId xmlns:a16="http://schemas.microsoft.com/office/drawing/2014/main" id="{231EA3DE-4B4C-BC5B-D59A-0213836D8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072" y="44109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2800" dirty="0" err="1">
                <a:solidFill>
                  <a:schemeClr val="tx2"/>
                </a:solidFill>
              </a:rPr>
              <a:t>GeSys</a:t>
            </a:r>
            <a:r>
              <a:rPr lang="sv-SE" altLang="sv-SE" sz="2800" dirty="0">
                <a:solidFill>
                  <a:schemeClr val="tx2"/>
                </a:solidFill>
              </a:rPr>
              <a:t> och SUTI – Möjlighet 1</a:t>
            </a:r>
            <a:br>
              <a:rPr lang="sv-SE" altLang="sv-SE" sz="2800" dirty="0">
                <a:solidFill>
                  <a:schemeClr val="tx2"/>
                </a:solidFill>
              </a:rPr>
            </a:br>
            <a:r>
              <a:rPr lang="sv-SE" altLang="sv-SE" sz="2800" dirty="0">
                <a:solidFill>
                  <a:schemeClr val="tx2"/>
                </a:solidFill>
              </a:rPr>
              <a:t>All funktionalitet i </a:t>
            </a:r>
            <a:r>
              <a:rPr lang="sv-SE" altLang="sv-SE" sz="2800" dirty="0" err="1">
                <a:solidFill>
                  <a:schemeClr val="tx2"/>
                </a:solidFill>
              </a:rPr>
              <a:t>Appen</a:t>
            </a:r>
            <a:r>
              <a:rPr lang="sv-SE" altLang="sv-SE" sz="2800" dirty="0">
                <a:solidFill>
                  <a:schemeClr val="tx2"/>
                </a:solidFill>
              </a:rPr>
              <a:t> utnyttjas</a:t>
            </a:r>
            <a:br>
              <a:rPr lang="sv-SE" altLang="sv-SE" sz="2800" dirty="0">
                <a:solidFill>
                  <a:schemeClr val="tx2"/>
                </a:solidFill>
              </a:rPr>
            </a:br>
            <a:r>
              <a:rPr lang="sv-SE" altLang="sv-SE" sz="2800" dirty="0">
                <a:solidFill>
                  <a:schemeClr val="tx2"/>
                </a:solidFill>
              </a:rPr>
              <a:t>Ett system som servar (Skånetrafiken)</a:t>
            </a:r>
          </a:p>
        </p:txBody>
      </p:sp>
      <p:pic>
        <p:nvPicPr>
          <p:cNvPr id="10247" name="Bildobjekt 6">
            <a:extLst>
              <a:ext uri="{FF2B5EF4-FFF2-40B4-BE49-F238E27FC236}">
                <a16:creationId xmlns:a16="http://schemas.microsoft.com/office/drawing/2014/main" id="{8DB29E9F-8EC8-9FFE-A8B2-A1D9AAFB38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243" y="3896246"/>
            <a:ext cx="1673225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64EDB11E-F1DE-C1A2-D875-A941480AEB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007" y="2501759"/>
            <a:ext cx="1761743" cy="1376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465E1304-5289-DB04-5CCF-C297E211F0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985169"/>
            <a:ext cx="1673225" cy="178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68ACFFBC-0E5D-6603-5DA5-DF3FBC02B40B}"/>
              </a:ext>
            </a:extLst>
          </p:cNvPr>
          <p:cNvSpPr txBox="1"/>
          <p:nvPr/>
        </p:nvSpPr>
        <p:spPr>
          <a:xfrm>
            <a:off x="3300001" y="2061839"/>
            <a:ext cx="1544077" cy="92333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sv-SE" dirty="0" err="1">
                <a:solidFill>
                  <a:schemeClr val="tx1"/>
                </a:solidFill>
              </a:rPr>
              <a:t>Clientsystem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servar </a:t>
            </a:r>
            <a:r>
              <a:rPr lang="sv-SE" dirty="0" err="1">
                <a:solidFill>
                  <a:schemeClr val="tx1"/>
                </a:solidFill>
              </a:rPr>
              <a:t>Appen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 err="1">
                <a:solidFill>
                  <a:schemeClr val="tx1"/>
                </a:solidFill>
              </a:rPr>
              <a:t>Backend</a:t>
            </a:r>
            <a:endParaRPr lang="sv-SE" dirty="0">
              <a:solidFill>
                <a:schemeClr val="tx1"/>
              </a:solidFill>
            </a:endParaRPr>
          </a:p>
        </p:txBody>
      </p:sp>
      <p:cxnSp>
        <p:nvCxnSpPr>
          <p:cNvPr id="10" name="Rak pilkoppling 9">
            <a:extLst>
              <a:ext uri="{FF2B5EF4-FFF2-40B4-BE49-F238E27FC236}">
                <a16:creationId xmlns:a16="http://schemas.microsoft.com/office/drawing/2014/main" id="{BE65CB07-BCB4-B095-931A-5BBE97DE64C8}"/>
              </a:ext>
            </a:extLst>
          </p:cNvPr>
          <p:cNvCxnSpPr>
            <a:stCxn id="8" idx="3"/>
            <a:endCxn id="6" idx="1"/>
          </p:cNvCxnSpPr>
          <p:nvPr/>
        </p:nvCxnSpPr>
        <p:spPr>
          <a:xfrm flipV="1">
            <a:off x="4844078" y="2461538"/>
            <a:ext cx="952058" cy="6196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ruta 12">
            <a:extLst>
              <a:ext uri="{FF2B5EF4-FFF2-40B4-BE49-F238E27FC236}">
                <a16:creationId xmlns:a16="http://schemas.microsoft.com/office/drawing/2014/main" id="{2586BB25-5297-24CE-CD3B-C67B861EBAC4}"/>
              </a:ext>
            </a:extLst>
          </p:cNvPr>
          <p:cNvSpPr txBox="1"/>
          <p:nvPr/>
        </p:nvSpPr>
        <p:spPr>
          <a:xfrm>
            <a:off x="1259633" y="3429000"/>
            <a:ext cx="41764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Inget behov av SUTI:</a:t>
            </a:r>
            <a:br>
              <a:rPr lang="sv-SE" dirty="0"/>
            </a:br>
            <a:r>
              <a:rPr lang="sv-SE" dirty="0" err="1"/>
              <a:t>Appen</a:t>
            </a:r>
            <a:r>
              <a:rPr lang="sv-SE" dirty="0"/>
              <a:t> är i en mobilmiljö där inte SUTI är lämpligt.</a:t>
            </a:r>
          </a:p>
          <a:p>
            <a:r>
              <a:rPr lang="sv-SE" dirty="0"/>
              <a:t>Nackdelar:</a:t>
            </a:r>
            <a:br>
              <a:rPr lang="sv-SE" dirty="0"/>
            </a:br>
            <a:r>
              <a:rPr lang="sv-SE" dirty="0" err="1"/>
              <a:t>Providerns</a:t>
            </a:r>
            <a:r>
              <a:rPr lang="sv-SE" dirty="0"/>
              <a:t> system och fordonsutrustning rundas helt.</a:t>
            </a:r>
            <a:br>
              <a:rPr lang="sv-SE" dirty="0"/>
            </a:br>
            <a:r>
              <a:rPr lang="sv-SE" dirty="0"/>
              <a:t>Allt underlag till taxameter manuellt.</a:t>
            </a:r>
          </a:p>
          <a:p>
            <a:r>
              <a:rPr lang="sv-SE" dirty="0"/>
              <a:t>Kräver mycket utveckling såväl ett planingssystem som ett trafiksystem.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8BC63A22-39F6-CBF5-7A23-858623761E7B}"/>
              </a:ext>
            </a:extLst>
          </p:cNvPr>
          <p:cNvSpPr txBox="1"/>
          <p:nvPr/>
        </p:nvSpPr>
        <p:spPr>
          <a:xfrm>
            <a:off x="3332093" y="2985169"/>
            <a:ext cx="1479892" cy="3693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Biljettsystem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D5AF2903-2A58-FC12-B4F0-DE07BA5B5CFF}"/>
              </a:ext>
            </a:extLst>
          </p:cNvPr>
          <p:cNvSpPr txBox="1"/>
          <p:nvPr/>
        </p:nvSpPr>
        <p:spPr>
          <a:xfrm>
            <a:off x="5655767" y="5110022"/>
            <a:ext cx="1402948" cy="64633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System för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fordonsdata</a:t>
            </a:r>
          </a:p>
        </p:txBody>
      </p:sp>
    </p:spTree>
    <p:extLst>
      <p:ext uri="{BB962C8B-B14F-4D97-AF65-F5344CB8AC3E}">
        <p14:creationId xmlns:p14="http://schemas.microsoft.com/office/powerpoint/2010/main" val="2567433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76CC59-C4B0-D9B4-4E42-209A381590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>
            <a:extLst>
              <a:ext uri="{FF2B5EF4-FFF2-40B4-BE49-F238E27FC236}">
                <a16:creationId xmlns:a16="http://schemas.microsoft.com/office/drawing/2014/main" id="{2D428A51-68FE-2423-147A-EA72CDBAF518}"/>
              </a:ext>
            </a:extLst>
          </p:cNvPr>
          <p:cNvSpPr txBox="1"/>
          <p:nvPr/>
        </p:nvSpPr>
        <p:spPr>
          <a:xfrm>
            <a:off x="5796136" y="2276872"/>
            <a:ext cx="1304107" cy="3693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dirty="0" err="1">
                <a:solidFill>
                  <a:schemeClr val="tx1"/>
                </a:solidFill>
              </a:rPr>
              <a:t>App</a:t>
            </a:r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10243" name="Picture 4">
            <a:extLst>
              <a:ext uri="{FF2B5EF4-FFF2-40B4-BE49-F238E27FC236}">
                <a16:creationId xmlns:a16="http://schemas.microsoft.com/office/drawing/2014/main" id="{BBD055BE-DA34-3EA5-83DE-24847BA94C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876925"/>
            <a:ext cx="161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4" name="Rectangle 2">
            <a:extLst>
              <a:ext uri="{FF2B5EF4-FFF2-40B4-BE49-F238E27FC236}">
                <a16:creationId xmlns:a16="http://schemas.microsoft.com/office/drawing/2014/main" id="{6C284A2B-5ECF-AF13-08FA-5B73C220C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072" y="44109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2800" dirty="0" err="1">
                <a:solidFill>
                  <a:schemeClr val="tx2"/>
                </a:solidFill>
              </a:rPr>
              <a:t>GeSys</a:t>
            </a:r>
            <a:r>
              <a:rPr lang="sv-SE" altLang="sv-SE" sz="2800" dirty="0">
                <a:solidFill>
                  <a:schemeClr val="tx2"/>
                </a:solidFill>
              </a:rPr>
              <a:t> och SUTI – Möjlighet 2</a:t>
            </a:r>
            <a:br>
              <a:rPr lang="sv-SE" altLang="sv-SE" sz="2800" dirty="0">
                <a:solidFill>
                  <a:schemeClr val="tx2"/>
                </a:solidFill>
              </a:rPr>
            </a:br>
            <a:r>
              <a:rPr lang="sv-SE" altLang="sv-SE" sz="2800" dirty="0">
                <a:solidFill>
                  <a:schemeClr val="tx2"/>
                </a:solidFill>
              </a:rPr>
              <a:t>All funktionalitet i </a:t>
            </a:r>
            <a:r>
              <a:rPr lang="sv-SE" altLang="sv-SE" sz="2800" dirty="0" err="1">
                <a:solidFill>
                  <a:schemeClr val="tx2"/>
                </a:solidFill>
              </a:rPr>
              <a:t>Appen</a:t>
            </a:r>
            <a:r>
              <a:rPr lang="sv-SE" altLang="sv-SE" sz="2800" dirty="0">
                <a:solidFill>
                  <a:schemeClr val="tx2"/>
                </a:solidFill>
              </a:rPr>
              <a:t> utnyttjas</a:t>
            </a:r>
            <a:br>
              <a:rPr lang="sv-SE" altLang="sv-SE" sz="2800" dirty="0">
                <a:solidFill>
                  <a:schemeClr val="tx2"/>
                </a:solidFill>
              </a:rPr>
            </a:br>
            <a:r>
              <a:rPr lang="sv-SE" altLang="sv-SE" sz="2800" dirty="0">
                <a:solidFill>
                  <a:schemeClr val="tx2"/>
                </a:solidFill>
              </a:rPr>
              <a:t>Fristående planeringssystem används</a:t>
            </a:r>
          </a:p>
        </p:txBody>
      </p:sp>
      <p:pic>
        <p:nvPicPr>
          <p:cNvPr id="10247" name="Bildobjekt 6">
            <a:extLst>
              <a:ext uri="{FF2B5EF4-FFF2-40B4-BE49-F238E27FC236}">
                <a16:creationId xmlns:a16="http://schemas.microsoft.com/office/drawing/2014/main" id="{9A9DBAB3-7975-ACCD-380C-E31BCEF646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243" y="3896246"/>
            <a:ext cx="1673225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B24B393D-860E-20F8-668E-45FE765F75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859" y="2350402"/>
            <a:ext cx="1761743" cy="1376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0F266119-56A0-9ADF-3CF7-6EDEAF238A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985169"/>
            <a:ext cx="1673225" cy="178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3C3023B8-B38C-72B4-5B76-8DE1CFF3FBB4}"/>
              </a:ext>
            </a:extLst>
          </p:cNvPr>
          <p:cNvSpPr txBox="1"/>
          <p:nvPr/>
        </p:nvSpPr>
        <p:spPr>
          <a:xfrm>
            <a:off x="3799963" y="2183383"/>
            <a:ext cx="1544077" cy="64633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sv-SE" dirty="0" err="1">
                <a:solidFill>
                  <a:schemeClr val="tx1"/>
                </a:solidFill>
              </a:rPr>
              <a:t>Backend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servar </a:t>
            </a:r>
            <a:r>
              <a:rPr lang="sv-SE" dirty="0" err="1">
                <a:solidFill>
                  <a:schemeClr val="tx1"/>
                </a:solidFill>
              </a:rPr>
              <a:t>Appen</a:t>
            </a:r>
            <a:endParaRPr lang="sv-SE" dirty="0">
              <a:solidFill>
                <a:schemeClr val="tx1"/>
              </a:solidFill>
            </a:endParaRPr>
          </a:p>
        </p:txBody>
      </p:sp>
      <p:cxnSp>
        <p:nvCxnSpPr>
          <p:cNvPr id="10" name="Rak pilkoppling 9">
            <a:extLst>
              <a:ext uri="{FF2B5EF4-FFF2-40B4-BE49-F238E27FC236}">
                <a16:creationId xmlns:a16="http://schemas.microsoft.com/office/drawing/2014/main" id="{5A59A70F-61E7-6EF4-C7C6-32FE6D187040}"/>
              </a:ext>
            </a:extLst>
          </p:cNvPr>
          <p:cNvCxnSpPr>
            <a:stCxn id="8" idx="3"/>
            <a:endCxn id="6" idx="1"/>
          </p:cNvCxnSpPr>
          <p:nvPr/>
        </p:nvCxnSpPr>
        <p:spPr>
          <a:xfrm flipV="1">
            <a:off x="5344040" y="2461538"/>
            <a:ext cx="452096" cy="4501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ruta 12">
            <a:extLst>
              <a:ext uri="{FF2B5EF4-FFF2-40B4-BE49-F238E27FC236}">
                <a16:creationId xmlns:a16="http://schemas.microsoft.com/office/drawing/2014/main" id="{47B3F8BB-EE4D-3EEE-664F-4FD49ECE220C}"/>
              </a:ext>
            </a:extLst>
          </p:cNvPr>
          <p:cNvSpPr txBox="1"/>
          <p:nvPr/>
        </p:nvSpPr>
        <p:spPr>
          <a:xfrm>
            <a:off x="1259633" y="3429000"/>
            <a:ext cx="41764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SUTI mycket lämpligt som kommunikation med </a:t>
            </a:r>
            <a:r>
              <a:rPr lang="sv-SE" dirty="0" err="1"/>
              <a:t>Backend</a:t>
            </a:r>
            <a:r>
              <a:rPr lang="sv-SE" dirty="0"/>
              <a:t>.</a:t>
            </a:r>
          </a:p>
          <a:p>
            <a:r>
              <a:rPr lang="sv-SE" dirty="0"/>
              <a:t>Fördel: Alla Planeringssystem på marknaden kan användas.</a:t>
            </a:r>
          </a:p>
          <a:p>
            <a:r>
              <a:rPr lang="sv-SE" dirty="0"/>
              <a:t>Övriga nackdelar består förutom att planeringsfunktionalitet inte behövs i </a:t>
            </a:r>
            <a:r>
              <a:rPr lang="sv-SE" dirty="0" err="1"/>
              <a:t>backend</a:t>
            </a:r>
            <a:r>
              <a:rPr lang="sv-SE" dirty="0"/>
              <a:t>. </a:t>
            </a:r>
            <a:br>
              <a:rPr lang="sv-SE" dirty="0"/>
            </a:br>
            <a:r>
              <a:rPr lang="sv-SE" dirty="0" err="1"/>
              <a:t>Backend</a:t>
            </a:r>
            <a:r>
              <a:rPr lang="sv-SE" dirty="0"/>
              <a:t> </a:t>
            </a:r>
            <a:r>
              <a:rPr lang="sv-SE" dirty="0" err="1"/>
              <a:t>bliir</a:t>
            </a:r>
            <a:r>
              <a:rPr lang="sv-SE" dirty="0"/>
              <a:t> ett sorts </a:t>
            </a:r>
            <a:r>
              <a:rPr lang="sv-SE" dirty="0" err="1"/>
              <a:t>Providersystem</a:t>
            </a:r>
            <a:r>
              <a:rPr lang="sv-SE" dirty="0"/>
              <a:t>.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33E1012A-F155-29C5-2251-9B929BA399FB}"/>
              </a:ext>
            </a:extLst>
          </p:cNvPr>
          <p:cNvSpPr txBox="1"/>
          <p:nvPr/>
        </p:nvSpPr>
        <p:spPr>
          <a:xfrm>
            <a:off x="1259633" y="2321883"/>
            <a:ext cx="2005677" cy="64633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Planeringssystem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 err="1">
                <a:solidFill>
                  <a:schemeClr val="tx1"/>
                </a:solidFill>
              </a:rPr>
              <a:t>Client</a:t>
            </a:r>
            <a:endParaRPr lang="sv-SE" dirty="0">
              <a:solidFill>
                <a:schemeClr val="tx1"/>
              </a:solidFill>
            </a:endParaRPr>
          </a:p>
        </p:txBody>
      </p:sp>
      <p:cxnSp>
        <p:nvCxnSpPr>
          <p:cNvPr id="7" name="Rak pilkoppling 6">
            <a:extLst>
              <a:ext uri="{FF2B5EF4-FFF2-40B4-BE49-F238E27FC236}">
                <a16:creationId xmlns:a16="http://schemas.microsoft.com/office/drawing/2014/main" id="{6489F28A-8158-3AF0-2B9A-1E5602D14FD5}"/>
              </a:ext>
            </a:extLst>
          </p:cNvPr>
          <p:cNvCxnSpPr>
            <a:stCxn id="4" idx="3"/>
            <a:endCxn id="8" idx="1"/>
          </p:cNvCxnSpPr>
          <p:nvPr/>
        </p:nvCxnSpPr>
        <p:spPr>
          <a:xfrm flipV="1">
            <a:off x="3265310" y="2506549"/>
            <a:ext cx="534653" cy="1385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ruta 2">
            <a:extLst>
              <a:ext uri="{FF2B5EF4-FFF2-40B4-BE49-F238E27FC236}">
                <a16:creationId xmlns:a16="http://schemas.microsoft.com/office/drawing/2014/main" id="{6411CA05-4CC2-62B4-A34E-22566BF5F7EE}"/>
              </a:ext>
            </a:extLst>
          </p:cNvPr>
          <p:cNvSpPr txBox="1"/>
          <p:nvPr/>
        </p:nvSpPr>
        <p:spPr>
          <a:xfrm>
            <a:off x="3850671" y="2745859"/>
            <a:ext cx="1479892" cy="3693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Biljettsystem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204B953C-DF3A-3776-2039-752A7ACD5D05}"/>
              </a:ext>
            </a:extLst>
          </p:cNvPr>
          <p:cNvSpPr txBox="1"/>
          <p:nvPr/>
        </p:nvSpPr>
        <p:spPr>
          <a:xfrm>
            <a:off x="5655767" y="5110022"/>
            <a:ext cx="1402948" cy="64633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System för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fordonsdata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50468658-959B-D0CD-2BAA-0449617C423C}"/>
              </a:ext>
            </a:extLst>
          </p:cNvPr>
          <p:cNvSpPr txBox="1"/>
          <p:nvPr/>
        </p:nvSpPr>
        <p:spPr>
          <a:xfrm>
            <a:off x="3224858" y="2330800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SUTI</a:t>
            </a:r>
          </a:p>
        </p:txBody>
      </p:sp>
    </p:spTree>
    <p:extLst>
      <p:ext uri="{BB962C8B-B14F-4D97-AF65-F5344CB8AC3E}">
        <p14:creationId xmlns:p14="http://schemas.microsoft.com/office/powerpoint/2010/main" val="3012349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62C7B9-FA43-FE8E-9D10-B24EE00BBA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>
            <a:extLst>
              <a:ext uri="{FF2B5EF4-FFF2-40B4-BE49-F238E27FC236}">
                <a16:creationId xmlns:a16="http://schemas.microsoft.com/office/drawing/2014/main" id="{B79178A0-6357-ECE0-94FA-5AC1E1866F64}"/>
              </a:ext>
            </a:extLst>
          </p:cNvPr>
          <p:cNvSpPr txBox="1"/>
          <p:nvPr/>
        </p:nvSpPr>
        <p:spPr>
          <a:xfrm>
            <a:off x="6730022" y="4178853"/>
            <a:ext cx="785719" cy="3693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dirty="0" err="1">
                <a:solidFill>
                  <a:schemeClr val="tx1"/>
                </a:solidFill>
              </a:rPr>
              <a:t>App</a:t>
            </a:r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10243" name="Picture 4">
            <a:extLst>
              <a:ext uri="{FF2B5EF4-FFF2-40B4-BE49-F238E27FC236}">
                <a16:creationId xmlns:a16="http://schemas.microsoft.com/office/drawing/2014/main" id="{E12D9558-7498-578D-0C42-950E41C5C5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876925"/>
            <a:ext cx="161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4" name="Rectangle 2">
            <a:extLst>
              <a:ext uri="{FF2B5EF4-FFF2-40B4-BE49-F238E27FC236}">
                <a16:creationId xmlns:a16="http://schemas.microsoft.com/office/drawing/2014/main" id="{FD111C36-7F1F-092B-4E70-535D10E30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072" y="44109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2800" dirty="0" err="1">
                <a:solidFill>
                  <a:schemeClr val="tx2"/>
                </a:solidFill>
              </a:rPr>
              <a:t>GeSys</a:t>
            </a:r>
            <a:r>
              <a:rPr lang="sv-SE" altLang="sv-SE" sz="2800" dirty="0">
                <a:solidFill>
                  <a:schemeClr val="tx2"/>
                </a:solidFill>
              </a:rPr>
              <a:t> och SUTI – Möjlighet 3</a:t>
            </a:r>
            <a:br>
              <a:rPr lang="sv-SE" altLang="sv-SE" sz="2800" dirty="0">
                <a:solidFill>
                  <a:schemeClr val="tx2"/>
                </a:solidFill>
              </a:rPr>
            </a:br>
            <a:r>
              <a:rPr lang="sv-SE" altLang="sv-SE" sz="2800" dirty="0">
                <a:solidFill>
                  <a:schemeClr val="tx2"/>
                </a:solidFill>
              </a:rPr>
              <a:t>Trafikledningen flyttas till </a:t>
            </a:r>
            <a:r>
              <a:rPr lang="sv-SE" altLang="sv-SE" sz="2800" dirty="0" err="1">
                <a:solidFill>
                  <a:schemeClr val="tx2"/>
                </a:solidFill>
              </a:rPr>
              <a:t>Providern</a:t>
            </a:r>
            <a:br>
              <a:rPr lang="sv-SE" altLang="sv-SE" sz="2800" dirty="0">
                <a:solidFill>
                  <a:schemeClr val="tx2"/>
                </a:solidFill>
              </a:rPr>
            </a:br>
            <a:r>
              <a:rPr lang="sv-SE" altLang="sv-SE" sz="2800" dirty="0">
                <a:solidFill>
                  <a:schemeClr val="tx2"/>
                </a:solidFill>
              </a:rPr>
              <a:t> Fristående planeringssystem används</a:t>
            </a:r>
          </a:p>
        </p:txBody>
      </p:sp>
      <p:pic>
        <p:nvPicPr>
          <p:cNvPr id="10247" name="Bildobjekt 6">
            <a:extLst>
              <a:ext uri="{FF2B5EF4-FFF2-40B4-BE49-F238E27FC236}">
                <a16:creationId xmlns:a16="http://schemas.microsoft.com/office/drawing/2014/main" id="{C44FAE86-3673-4D99-1424-1DFAF62B7E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1000" y="3445951"/>
            <a:ext cx="1008112" cy="519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3FD82761-95BC-5218-05E8-40ED771155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6940278" y="4863673"/>
            <a:ext cx="1061444" cy="822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F18566B3-675D-8E51-76C0-2BD7CE0D0D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6144479" y="4673364"/>
            <a:ext cx="1008112" cy="1067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BF7A5545-C01B-E68D-5FA4-6DC2005F00B3}"/>
              </a:ext>
            </a:extLst>
          </p:cNvPr>
          <p:cNvSpPr txBox="1"/>
          <p:nvPr/>
        </p:nvSpPr>
        <p:spPr>
          <a:xfrm>
            <a:off x="3799963" y="2183383"/>
            <a:ext cx="1544077" cy="64633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sv-SE" dirty="0" err="1">
                <a:solidFill>
                  <a:schemeClr val="tx1"/>
                </a:solidFill>
              </a:rPr>
              <a:t>Backend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servar </a:t>
            </a:r>
            <a:r>
              <a:rPr lang="sv-SE" dirty="0" err="1">
                <a:solidFill>
                  <a:schemeClr val="tx1"/>
                </a:solidFill>
              </a:rPr>
              <a:t>Appen</a:t>
            </a:r>
            <a:endParaRPr lang="sv-SE" dirty="0">
              <a:solidFill>
                <a:schemeClr val="tx1"/>
              </a:solidFill>
            </a:endParaRPr>
          </a:p>
        </p:txBody>
      </p:sp>
      <p:cxnSp>
        <p:nvCxnSpPr>
          <p:cNvPr id="10" name="Rak pilkoppling 9">
            <a:extLst>
              <a:ext uri="{FF2B5EF4-FFF2-40B4-BE49-F238E27FC236}">
                <a16:creationId xmlns:a16="http://schemas.microsoft.com/office/drawing/2014/main" id="{DA2B03B4-7167-685D-64D1-9C8A1D449F23}"/>
              </a:ext>
            </a:extLst>
          </p:cNvPr>
          <p:cNvCxnSpPr>
            <a:stCxn id="8" idx="3"/>
            <a:endCxn id="6" idx="1"/>
          </p:cNvCxnSpPr>
          <p:nvPr/>
        </p:nvCxnSpPr>
        <p:spPr>
          <a:xfrm>
            <a:off x="5344040" y="2506549"/>
            <a:ext cx="1385982" cy="185697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ruta 12">
            <a:extLst>
              <a:ext uri="{FF2B5EF4-FFF2-40B4-BE49-F238E27FC236}">
                <a16:creationId xmlns:a16="http://schemas.microsoft.com/office/drawing/2014/main" id="{ACD7F132-162F-5BB8-48D1-3F2C606CB504}"/>
              </a:ext>
            </a:extLst>
          </p:cNvPr>
          <p:cNvSpPr txBox="1"/>
          <p:nvPr/>
        </p:nvSpPr>
        <p:spPr>
          <a:xfrm>
            <a:off x="539552" y="3429000"/>
            <a:ext cx="540475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SUTI också mycket lämpligt som kommunikation mellan </a:t>
            </a:r>
            <a:r>
              <a:rPr lang="sv-SE" dirty="0" err="1"/>
              <a:t>Backend</a:t>
            </a:r>
            <a:r>
              <a:rPr lang="sv-SE" dirty="0"/>
              <a:t> och </a:t>
            </a:r>
            <a:r>
              <a:rPr lang="sv-SE" dirty="0" err="1"/>
              <a:t>Provider</a:t>
            </a:r>
            <a:r>
              <a:rPr lang="sv-SE" dirty="0"/>
              <a:t> </a:t>
            </a:r>
          </a:p>
          <a:p>
            <a:r>
              <a:rPr lang="sv-SE" dirty="0"/>
              <a:t>Fördelar: </a:t>
            </a:r>
            <a:br>
              <a:rPr lang="sv-SE" dirty="0"/>
            </a:br>
            <a:r>
              <a:rPr lang="sv-SE" dirty="0" err="1"/>
              <a:t>Backend</a:t>
            </a:r>
            <a:r>
              <a:rPr lang="sv-SE" dirty="0"/>
              <a:t> reduceras till en SUTI-sluss samt </a:t>
            </a:r>
            <a:r>
              <a:rPr lang="sv-SE" dirty="0" err="1"/>
              <a:t>Backend</a:t>
            </a:r>
            <a:r>
              <a:rPr lang="sv-SE" dirty="0"/>
              <a:t> för övriga funktioner.</a:t>
            </a:r>
          </a:p>
          <a:p>
            <a:r>
              <a:rPr lang="sv-SE" dirty="0"/>
              <a:t>Fordonens normala utrustning används för att styra och samverka med föraren.</a:t>
            </a:r>
            <a:br>
              <a:rPr lang="sv-SE" dirty="0"/>
            </a:br>
            <a:r>
              <a:rPr lang="sv-SE" dirty="0" err="1"/>
              <a:t>Providersystemet</a:t>
            </a:r>
            <a:r>
              <a:rPr lang="sv-SE" dirty="0"/>
              <a:t> får kontroll över fordonen.</a:t>
            </a:r>
            <a:br>
              <a:rPr lang="sv-SE" dirty="0"/>
            </a:br>
            <a:r>
              <a:rPr lang="sv-SE" dirty="0" err="1"/>
              <a:t>Clientsystemet</a:t>
            </a:r>
            <a:r>
              <a:rPr lang="sv-SE" dirty="0"/>
              <a:t> har fortsatt full kontroll över övriga funktioner som karaktäriseras av att säkra fordon, förare, resenärer och fordonsdata.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35C204C5-DC38-41EC-83C0-C99BBFDDCDDB}"/>
              </a:ext>
            </a:extLst>
          </p:cNvPr>
          <p:cNvSpPr txBox="1"/>
          <p:nvPr/>
        </p:nvSpPr>
        <p:spPr>
          <a:xfrm>
            <a:off x="1259633" y="2321883"/>
            <a:ext cx="2005677" cy="64633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Planeringssystem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 err="1">
                <a:solidFill>
                  <a:schemeClr val="tx1"/>
                </a:solidFill>
              </a:rPr>
              <a:t>Client</a:t>
            </a:r>
            <a:endParaRPr lang="sv-SE" dirty="0">
              <a:solidFill>
                <a:schemeClr val="tx1"/>
              </a:solidFill>
            </a:endParaRPr>
          </a:p>
        </p:txBody>
      </p:sp>
      <p:cxnSp>
        <p:nvCxnSpPr>
          <p:cNvPr id="7" name="Rak pilkoppling 6">
            <a:extLst>
              <a:ext uri="{FF2B5EF4-FFF2-40B4-BE49-F238E27FC236}">
                <a16:creationId xmlns:a16="http://schemas.microsoft.com/office/drawing/2014/main" id="{BAC835CF-4AE5-C841-DEB1-92A32086BD15}"/>
              </a:ext>
            </a:extLst>
          </p:cNvPr>
          <p:cNvCxnSpPr>
            <a:stCxn id="4" idx="3"/>
            <a:endCxn id="8" idx="1"/>
          </p:cNvCxnSpPr>
          <p:nvPr/>
        </p:nvCxnSpPr>
        <p:spPr>
          <a:xfrm flipV="1">
            <a:off x="3265310" y="2506549"/>
            <a:ext cx="534653" cy="1385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ruta 13">
            <a:extLst>
              <a:ext uri="{FF2B5EF4-FFF2-40B4-BE49-F238E27FC236}">
                <a16:creationId xmlns:a16="http://schemas.microsoft.com/office/drawing/2014/main" id="{1F54E18E-19FD-CAD0-4F0F-E8791C989682}"/>
              </a:ext>
            </a:extLst>
          </p:cNvPr>
          <p:cNvSpPr txBox="1"/>
          <p:nvPr/>
        </p:nvSpPr>
        <p:spPr>
          <a:xfrm>
            <a:off x="6314491" y="2138637"/>
            <a:ext cx="1774846" cy="3693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sv-SE" dirty="0" err="1">
                <a:solidFill>
                  <a:schemeClr val="tx1"/>
                </a:solidFill>
              </a:rPr>
              <a:t>Providersystem</a:t>
            </a:r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1028" name="Picture 4" descr="Halda M2 taxameter 2023 - Hyra din taxameter!">
            <a:extLst>
              <a:ext uri="{FF2B5EF4-FFF2-40B4-BE49-F238E27FC236}">
                <a16:creationId xmlns:a16="http://schemas.microsoft.com/office/drawing/2014/main" id="{BC87D7E3-FB8F-1E7A-1AF2-E94152EB25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5876" y="3067812"/>
            <a:ext cx="1138413" cy="683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Rak pilkoppling 17">
            <a:extLst>
              <a:ext uri="{FF2B5EF4-FFF2-40B4-BE49-F238E27FC236}">
                <a16:creationId xmlns:a16="http://schemas.microsoft.com/office/drawing/2014/main" id="{66341D6F-A5FD-8044-4C60-BEB87A308CEA}"/>
              </a:ext>
            </a:extLst>
          </p:cNvPr>
          <p:cNvCxnSpPr>
            <a:stCxn id="8" idx="3"/>
            <a:endCxn id="14" idx="1"/>
          </p:cNvCxnSpPr>
          <p:nvPr/>
        </p:nvCxnSpPr>
        <p:spPr>
          <a:xfrm flipV="1">
            <a:off x="5344040" y="2323303"/>
            <a:ext cx="970451" cy="18324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pilkoppling 19">
            <a:extLst>
              <a:ext uri="{FF2B5EF4-FFF2-40B4-BE49-F238E27FC236}">
                <a16:creationId xmlns:a16="http://schemas.microsoft.com/office/drawing/2014/main" id="{124C93A2-DA9C-0491-EFA9-C99A6C758F6A}"/>
              </a:ext>
            </a:extLst>
          </p:cNvPr>
          <p:cNvCxnSpPr>
            <a:stCxn id="14" idx="2"/>
            <a:endCxn id="1028" idx="0"/>
          </p:cNvCxnSpPr>
          <p:nvPr/>
        </p:nvCxnSpPr>
        <p:spPr>
          <a:xfrm flipH="1">
            <a:off x="7055083" y="2507969"/>
            <a:ext cx="146831" cy="55984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ruta 2">
            <a:extLst>
              <a:ext uri="{FF2B5EF4-FFF2-40B4-BE49-F238E27FC236}">
                <a16:creationId xmlns:a16="http://schemas.microsoft.com/office/drawing/2014/main" id="{2C3CC4E4-3CEA-4A8F-D1FF-A169044DC819}"/>
              </a:ext>
            </a:extLst>
          </p:cNvPr>
          <p:cNvSpPr txBox="1"/>
          <p:nvPr/>
        </p:nvSpPr>
        <p:spPr>
          <a:xfrm>
            <a:off x="3850671" y="2745859"/>
            <a:ext cx="1479892" cy="3693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Biljettsystem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4FF5E687-25A1-674E-403B-139297A11ECC}"/>
              </a:ext>
            </a:extLst>
          </p:cNvPr>
          <p:cNvSpPr txBox="1"/>
          <p:nvPr/>
        </p:nvSpPr>
        <p:spPr>
          <a:xfrm>
            <a:off x="5982870" y="5732419"/>
            <a:ext cx="1402948" cy="64633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System för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fordonsdata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90E6DBB7-E2B5-42E0-E5E6-FF77F993CE73}"/>
              </a:ext>
            </a:extLst>
          </p:cNvPr>
          <p:cNvSpPr txBox="1"/>
          <p:nvPr/>
        </p:nvSpPr>
        <p:spPr>
          <a:xfrm>
            <a:off x="5474039" y="2183383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SUTI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FAFDE91B-6359-9608-A8AD-AA72E327C24F}"/>
              </a:ext>
            </a:extLst>
          </p:cNvPr>
          <p:cNvSpPr txBox="1"/>
          <p:nvPr/>
        </p:nvSpPr>
        <p:spPr>
          <a:xfrm>
            <a:off x="3228119" y="2417585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SUTI</a:t>
            </a:r>
          </a:p>
        </p:txBody>
      </p:sp>
    </p:spTree>
    <p:extLst>
      <p:ext uri="{BB962C8B-B14F-4D97-AF65-F5344CB8AC3E}">
        <p14:creationId xmlns:p14="http://schemas.microsoft.com/office/powerpoint/2010/main" val="1557863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DFC375-3177-49A5-9DFB-120DAFE6A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>
            <a:extLst>
              <a:ext uri="{FF2B5EF4-FFF2-40B4-BE49-F238E27FC236}">
                <a16:creationId xmlns:a16="http://schemas.microsoft.com/office/drawing/2014/main" id="{C73A587A-9AAD-C8DA-0A24-8986ED39746D}"/>
              </a:ext>
            </a:extLst>
          </p:cNvPr>
          <p:cNvSpPr txBox="1"/>
          <p:nvPr/>
        </p:nvSpPr>
        <p:spPr>
          <a:xfrm>
            <a:off x="6730022" y="4178853"/>
            <a:ext cx="785719" cy="3693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dirty="0" err="1">
                <a:solidFill>
                  <a:schemeClr val="tx1"/>
                </a:solidFill>
              </a:rPr>
              <a:t>App</a:t>
            </a:r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10243" name="Picture 4">
            <a:extLst>
              <a:ext uri="{FF2B5EF4-FFF2-40B4-BE49-F238E27FC236}">
                <a16:creationId xmlns:a16="http://schemas.microsoft.com/office/drawing/2014/main" id="{AA65AD8B-ADF6-0248-0243-B36BD9F9C5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876925"/>
            <a:ext cx="1612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4" name="Rectangle 2">
            <a:extLst>
              <a:ext uri="{FF2B5EF4-FFF2-40B4-BE49-F238E27FC236}">
                <a16:creationId xmlns:a16="http://schemas.microsoft.com/office/drawing/2014/main" id="{100DCA41-7C30-0F9B-ECCE-CED9A1876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072" y="44109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2800" dirty="0" err="1">
                <a:solidFill>
                  <a:schemeClr val="tx2"/>
                </a:solidFill>
              </a:rPr>
              <a:t>GeSys</a:t>
            </a:r>
            <a:r>
              <a:rPr lang="sv-SE" altLang="sv-SE" sz="2800" dirty="0">
                <a:solidFill>
                  <a:schemeClr val="tx2"/>
                </a:solidFill>
              </a:rPr>
              <a:t> och SUTI – Möjlighet 4</a:t>
            </a:r>
            <a:br>
              <a:rPr lang="sv-SE" altLang="sv-SE" sz="2800" dirty="0">
                <a:solidFill>
                  <a:schemeClr val="tx2"/>
                </a:solidFill>
              </a:rPr>
            </a:br>
            <a:r>
              <a:rPr lang="sv-SE" altLang="sv-SE" sz="2800" dirty="0">
                <a:solidFill>
                  <a:schemeClr val="tx2"/>
                </a:solidFill>
              </a:rPr>
              <a:t>Existerande SUTI-kommunikation behålles</a:t>
            </a:r>
            <a:br>
              <a:rPr lang="sv-SE" altLang="sv-SE" sz="2800" dirty="0">
                <a:solidFill>
                  <a:schemeClr val="tx2"/>
                </a:solidFill>
              </a:rPr>
            </a:br>
            <a:r>
              <a:rPr lang="sv-SE" altLang="sv-SE" sz="2800" dirty="0">
                <a:solidFill>
                  <a:schemeClr val="tx2"/>
                </a:solidFill>
              </a:rPr>
              <a:t>Planeringssystemet kompletteras med </a:t>
            </a:r>
            <a:r>
              <a:rPr lang="sv-SE" altLang="sv-SE" sz="2800" dirty="0" err="1">
                <a:solidFill>
                  <a:schemeClr val="tx2"/>
                </a:solidFill>
              </a:rPr>
              <a:t>App</a:t>
            </a:r>
            <a:endParaRPr lang="sv-SE" altLang="sv-SE" sz="2800" dirty="0">
              <a:solidFill>
                <a:schemeClr val="tx2"/>
              </a:solidFill>
            </a:endParaRPr>
          </a:p>
        </p:txBody>
      </p:sp>
      <p:pic>
        <p:nvPicPr>
          <p:cNvPr id="10247" name="Bildobjekt 6">
            <a:extLst>
              <a:ext uri="{FF2B5EF4-FFF2-40B4-BE49-F238E27FC236}">
                <a16:creationId xmlns:a16="http://schemas.microsoft.com/office/drawing/2014/main" id="{EDE81072-B0A2-94F7-9C50-14626B480F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1000" y="3445951"/>
            <a:ext cx="1008112" cy="519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B3436A31-B66F-A4BA-E60B-003C962A29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6940278" y="4863673"/>
            <a:ext cx="1061444" cy="822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06B4FB7E-AF2D-05CF-D49F-325A91514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6144479" y="4673364"/>
            <a:ext cx="1008112" cy="1067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F94805BD-2EA9-4543-172C-20056F25F60F}"/>
              </a:ext>
            </a:extLst>
          </p:cNvPr>
          <p:cNvSpPr txBox="1"/>
          <p:nvPr/>
        </p:nvSpPr>
        <p:spPr>
          <a:xfrm>
            <a:off x="4521151" y="2766178"/>
            <a:ext cx="1544077" cy="64633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sv-SE" dirty="0" err="1">
                <a:solidFill>
                  <a:schemeClr val="tx1"/>
                </a:solidFill>
              </a:rPr>
              <a:t>Backend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servar </a:t>
            </a:r>
            <a:r>
              <a:rPr lang="sv-SE" dirty="0" err="1">
                <a:solidFill>
                  <a:schemeClr val="tx1"/>
                </a:solidFill>
              </a:rPr>
              <a:t>Appen</a:t>
            </a:r>
            <a:endParaRPr lang="sv-SE" dirty="0">
              <a:solidFill>
                <a:schemeClr val="tx1"/>
              </a:solidFill>
            </a:endParaRPr>
          </a:p>
        </p:txBody>
      </p:sp>
      <p:cxnSp>
        <p:nvCxnSpPr>
          <p:cNvPr id="10" name="Rak pilkoppling 9">
            <a:extLst>
              <a:ext uri="{FF2B5EF4-FFF2-40B4-BE49-F238E27FC236}">
                <a16:creationId xmlns:a16="http://schemas.microsoft.com/office/drawing/2014/main" id="{4CE3EE54-657D-6ABC-00E1-81ECAE0E9B39}"/>
              </a:ext>
            </a:extLst>
          </p:cNvPr>
          <p:cNvCxnSpPr>
            <a:stCxn id="8" idx="3"/>
            <a:endCxn id="6" idx="1"/>
          </p:cNvCxnSpPr>
          <p:nvPr/>
        </p:nvCxnSpPr>
        <p:spPr>
          <a:xfrm>
            <a:off x="6065228" y="3089344"/>
            <a:ext cx="664794" cy="127417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ruta 3">
            <a:extLst>
              <a:ext uri="{FF2B5EF4-FFF2-40B4-BE49-F238E27FC236}">
                <a16:creationId xmlns:a16="http://schemas.microsoft.com/office/drawing/2014/main" id="{4B26F071-F87C-15D4-5158-823BD42CBAF6}"/>
              </a:ext>
            </a:extLst>
          </p:cNvPr>
          <p:cNvSpPr txBox="1"/>
          <p:nvPr/>
        </p:nvSpPr>
        <p:spPr>
          <a:xfrm>
            <a:off x="1259633" y="2321883"/>
            <a:ext cx="2005677" cy="64633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Planeringssystem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 err="1">
                <a:solidFill>
                  <a:schemeClr val="tx1"/>
                </a:solidFill>
              </a:rPr>
              <a:t>Client</a:t>
            </a:r>
            <a:endParaRPr lang="sv-SE" dirty="0">
              <a:solidFill>
                <a:schemeClr val="tx1"/>
              </a:solidFill>
            </a:endParaRPr>
          </a:p>
        </p:txBody>
      </p:sp>
      <p:cxnSp>
        <p:nvCxnSpPr>
          <p:cNvPr id="7" name="Rak pilkoppling 6">
            <a:extLst>
              <a:ext uri="{FF2B5EF4-FFF2-40B4-BE49-F238E27FC236}">
                <a16:creationId xmlns:a16="http://schemas.microsoft.com/office/drawing/2014/main" id="{999386F6-6682-B946-5CDB-BB97F9A0187A}"/>
              </a:ext>
            </a:extLst>
          </p:cNvPr>
          <p:cNvCxnSpPr>
            <a:stCxn id="4" idx="3"/>
            <a:endCxn id="8" idx="1"/>
          </p:cNvCxnSpPr>
          <p:nvPr/>
        </p:nvCxnSpPr>
        <p:spPr>
          <a:xfrm>
            <a:off x="3265310" y="2645049"/>
            <a:ext cx="1255841" cy="44429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ruta 13">
            <a:extLst>
              <a:ext uri="{FF2B5EF4-FFF2-40B4-BE49-F238E27FC236}">
                <a16:creationId xmlns:a16="http://schemas.microsoft.com/office/drawing/2014/main" id="{0544D564-172B-61B5-2337-80CE556DC902}"/>
              </a:ext>
            </a:extLst>
          </p:cNvPr>
          <p:cNvSpPr txBox="1"/>
          <p:nvPr/>
        </p:nvSpPr>
        <p:spPr>
          <a:xfrm>
            <a:off x="6314491" y="2138637"/>
            <a:ext cx="1774846" cy="3693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sv-SE" dirty="0" err="1">
                <a:solidFill>
                  <a:schemeClr val="tx1"/>
                </a:solidFill>
              </a:rPr>
              <a:t>Providersystem</a:t>
            </a:r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1028" name="Picture 4" descr="Halda M2 taxameter 2023 - Hyra din taxameter!">
            <a:extLst>
              <a:ext uri="{FF2B5EF4-FFF2-40B4-BE49-F238E27FC236}">
                <a16:creationId xmlns:a16="http://schemas.microsoft.com/office/drawing/2014/main" id="{987259AE-1871-9F28-A7CE-64181A07C8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5876" y="3067812"/>
            <a:ext cx="1138413" cy="683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Rak pilkoppling 17">
            <a:extLst>
              <a:ext uri="{FF2B5EF4-FFF2-40B4-BE49-F238E27FC236}">
                <a16:creationId xmlns:a16="http://schemas.microsoft.com/office/drawing/2014/main" id="{8E1987B4-BDE9-D276-74F2-F18AE1B4CD8C}"/>
              </a:ext>
            </a:extLst>
          </p:cNvPr>
          <p:cNvCxnSpPr>
            <a:cxnSpLocks/>
            <a:stCxn id="4" idx="3"/>
            <a:endCxn id="14" idx="1"/>
          </p:cNvCxnSpPr>
          <p:nvPr/>
        </p:nvCxnSpPr>
        <p:spPr>
          <a:xfrm flipV="1">
            <a:off x="3265310" y="2323303"/>
            <a:ext cx="3049181" cy="32174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pilkoppling 19">
            <a:extLst>
              <a:ext uri="{FF2B5EF4-FFF2-40B4-BE49-F238E27FC236}">
                <a16:creationId xmlns:a16="http://schemas.microsoft.com/office/drawing/2014/main" id="{02ACE853-4352-6484-FBC9-BE893ABBC015}"/>
              </a:ext>
            </a:extLst>
          </p:cNvPr>
          <p:cNvCxnSpPr>
            <a:stCxn id="14" idx="2"/>
            <a:endCxn id="1028" idx="0"/>
          </p:cNvCxnSpPr>
          <p:nvPr/>
        </p:nvCxnSpPr>
        <p:spPr>
          <a:xfrm flipH="1">
            <a:off x="7055083" y="2507969"/>
            <a:ext cx="146831" cy="55984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ruta 18">
            <a:extLst>
              <a:ext uri="{FF2B5EF4-FFF2-40B4-BE49-F238E27FC236}">
                <a16:creationId xmlns:a16="http://schemas.microsoft.com/office/drawing/2014/main" id="{A82CE8ED-0F86-AEE8-B0DD-892D2D06FEB6}"/>
              </a:ext>
            </a:extLst>
          </p:cNvPr>
          <p:cNvSpPr txBox="1"/>
          <p:nvPr/>
        </p:nvSpPr>
        <p:spPr>
          <a:xfrm>
            <a:off x="4572000" y="3429000"/>
            <a:ext cx="1479892" cy="3693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Biljettsystem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CB2E0B9F-106F-8D25-D785-F8FA041EFF3A}"/>
              </a:ext>
            </a:extLst>
          </p:cNvPr>
          <p:cNvSpPr txBox="1"/>
          <p:nvPr/>
        </p:nvSpPr>
        <p:spPr>
          <a:xfrm>
            <a:off x="611560" y="3965003"/>
            <a:ext cx="49685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Backend</a:t>
            </a:r>
            <a:r>
              <a:rPr lang="sv-SE" dirty="0"/>
              <a:t> reduceras till kontroll av förare, fordon och resenär och fordonsdata.</a:t>
            </a:r>
          </a:p>
          <a:p>
            <a:r>
              <a:rPr lang="sv-SE" dirty="0"/>
              <a:t>Planeringssystemet (eller </a:t>
            </a:r>
            <a:r>
              <a:rPr lang="sv-SE" dirty="0" err="1"/>
              <a:t>Providersystemet</a:t>
            </a:r>
            <a:r>
              <a:rPr lang="sv-SE" dirty="0"/>
              <a:t>) får tillgång till </a:t>
            </a:r>
            <a:r>
              <a:rPr lang="sv-SE" dirty="0" err="1"/>
              <a:t>Backend</a:t>
            </a:r>
            <a:r>
              <a:rPr lang="sv-SE" dirty="0"/>
              <a:t> för att få ok. Komplicerar något planeringssystemet.</a:t>
            </a:r>
          </a:p>
          <a:p>
            <a:r>
              <a:rPr lang="sv-SE" dirty="0"/>
              <a:t>Liksom i förra alternativet förstärks SUTI-kommunikationen med möjlighet att neka fordon och </a:t>
            </a:r>
            <a:r>
              <a:rPr lang="sv-SE" dirty="0" err="1"/>
              <a:t>passenger</a:t>
            </a:r>
            <a:r>
              <a:rPr lang="sv-SE" dirty="0"/>
              <a:t> in </a:t>
            </a:r>
            <a:r>
              <a:rPr lang="sv-SE" dirty="0" err="1"/>
              <a:t>vehicle</a:t>
            </a:r>
            <a:r>
              <a:rPr lang="sv-SE" dirty="0"/>
              <a:t>.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6C0E555F-B684-AC6E-3FB0-15CEA88E4A8C}"/>
              </a:ext>
            </a:extLst>
          </p:cNvPr>
          <p:cNvSpPr txBox="1"/>
          <p:nvPr/>
        </p:nvSpPr>
        <p:spPr>
          <a:xfrm>
            <a:off x="5743007" y="5931165"/>
            <a:ext cx="1402948" cy="64633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System för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fordonsdata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EA924387-2F46-5084-8788-63323452761F}"/>
              </a:ext>
            </a:extLst>
          </p:cNvPr>
          <p:cNvSpPr txBox="1"/>
          <p:nvPr/>
        </p:nvSpPr>
        <p:spPr>
          <a:xfrm>
            <a:off x="4521151" y="2338851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SUTI</a:t>
            </a:r>
          </a:p>
        </p:txBody>
      </p:sp>
    </p:spTree>
    <p:extLst>
      <p:ext uri="{BB962C8B-B14F-4D97-AF65-F5344CB8AC3E}">
        <p14:creationId xmlns:p14="http://schemas.microsoft.com/office/powerpoint/2010/main" val="3925735097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10223</TotalTime>
  <Words>1582</Words>
  <Application>Microsoft Office PowerPoint</Application>
  <PresentationFormat>Bildspel på skärmen (4:3)</PresentationFormat>
  <Paragraphs>332</Paragraphs>
  <Slides>31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31</vt:i4>
      </vt:variant>
    </vt:vector>
  </HeadingPairs>
  <TitlesOfParts>
    <vt:vector size="35" baseType="lpstr">
      <vt:lpstr>Aptos</vt:lpstr>
      <vt:lpstr>Arial</vt:lpstr>
      <vt:lpstr>Calibri</vt:lpstr>
      <vt:lpstr>Standardformgivning</vt:lpstr>
      <vt:lpstr>Vårseminarium 2025-03-27 Välkomna!</vt:lpstr>
      <vt:lpstr>Agenda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 förändra SUTI</dc:title>
  <dc:creator>pop</dc:creator>
  <cp:lastModifiedBy>Peråke Persson</cp:lastModifiedBy>
  <cp:revision>245</cp:revision>
  <dcterms:created xsi:type="dcterms:W3CDTF">2014-09-23T18:51:50Z</dcterms:created>
  <dcterms:modified xsi:type="dcterms:W3CDTF">2025-03-27T08:12:21Z</dcterms:modified>
</cp:coreProperties>
</file>